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1041" r:id="rId2"/>
    <p:sldId id="2145706267" r:id="rId3"/>
    <p:sldId id="2145706236" r:id="rId4"/>
    <p:sldId id="26422" r:id="rId5"/>
    <p:sldId id="2145706258" r:id="rId6"/>
    <p:sldId id="2145706242" r:id="rId7"/>
    <p:sldId id="2145706259" r:id="rId8"/>
    <p:sldId id="2145706260" r:id="rId9"/>
    <p:sldId id="2145706229" r:id="rId10"/>
    <p:sldId id="2145706255" r:id="rId11"/>
    <p:sldId id="2145706261" r:id="rId12"/>
    <p:sldId id="2145706246" r:id="rId13"/>
    <p:sldId id="2145706257" r:id="rId14"/>
    <p:sldId id="2145706266" r:id="rId15"/>
    <p:sldId id="2145706249" r:id="rId16"/>
    <p:sldId id="2145706250" r:id="rId17"/>
    <p:sldId id="2145706268" r:id="rId18"/>
    <p:sldId id="2145706248" r:id="rId19"/>
    <p:sldId id="2145706220" r:id="rId20"/>
    <p:sldId id="2145706262" r:id="rId21"/>
    <p:sldId id="2145706263" r:id="rId22"/>
    <p:sldId id="2145706264" r:id="rId23"/>
    <p:sldId id="2145706265"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B30"/>
    <a:srgbClr val="AC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6DBBB-A9B7-41ED-8971-0B7DF4441D17}" v="16" dt="2024-07-24T18:22:34.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3" autoAdjust="0"/>
    <p:restoredTop sz="91695" autoAdjust="0"/>
  </p:normalViewPr>
  <p:slideViewPr>
    <p:cSldViewPr snapToGrid="0">
      <p:cViewPr varScale="1">
        <p:scale>
          <a:sx n="103" d="100"/>
          <a:sy n="103" d="100"/>
        </p:scale>
        <p:origin x="792"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278F4D00-A84F-403D-B695-8FF15EEE87AE}"/>
    <pc:docChg chg="modSld">
      <pc:chgData name="Graf Thomas, INI-NET-VNC-HCS" userId="487bc3e3-9ce7-4cdd-b7b4-8899ea88d289" providerId="ADAL" clId="{278F4D00-A84F-403D-B695-8FF15EEE87AE}" dt="2024-03-15T22:52:30.548" v="19" actId="113"/>
      <pc:docMkLst>
        <pc:docMk/>
      </pc:docMkLst>
      <pc:sldChg chg="modSp mod">
        <pc:chgData name="Graf Thomas, INI-NET-VNC-HCS" userId="487bc3e3-9ce7-4cdd-b7b4-8899ea88d289" providerId="ADAL" clId="{278F4D00-A84F-403D-B695-8FF15EEE87AE}" dt="2024-03-15T22:51:49.859" v="13" actId="20577"/>
        <pc:sldMkLst>
          <pc:docMk/>
          <pc:sldMk cId="3578665336" sldId="1041"/>
        </pc:sldMkLst>
        <pc:spChg chg="mod">
          <ac:chgData name="Graf Thomas, INI-NET-VNC-HCS" userId="487bc3e3-9ce7-4cdd-b7b4-8899ea88d289" providerId="ADAL" clId="{278F4D00-A84F-403D-B695-8FF15EEE87AE}" dt="2024-03-15T22:51:49.859" v="13" actId="20577"/>
          <ac:spMkLst>
            <pc:docMk/>
            <pc:sldMk cId="3578665336" sldId="1041"/>
            <ac:spMk id="6" creationId="{6CAA0765-1318-4A03-8F91-D3ECC43D8FA7}"/>
          </ac:spMkLst>
        </pc:spChg>
      </pc:sldChg>
      <pc:sldChg chg="modSp mod">
        <pc:chgData name="Graf Thomas, INI-NET-VNC-HCS" userId="487bc3e3-9ce7-4cdd-b7b4-8899ea88d289" providerId="ADAL" clId="{278F4D00-A84F-403D-B695-8FF15EEE87AE}" dt="2024-03-15T22:51:54.685" v="14" actId="20577"/>
        <pc:sldMkLst>
          <pc:docMk/>
          <pc:sldMk cId="2617504443" sldId="2145706242"/>
        </pc:sldMkLst>
        <pc:spChg chg="mod">
          <ac:chgData name="Graf Thomas, INI-NET-VNC-HCS" userId="487bc3e3-9ce7-4cdd-b7b4-8899ea88d289" providerId="ADAL" clId="{278F4D00-A84F-403D-B695-8FF15EEE87AE}" dt="2024-03-15T22:51:54.685" v="14" actId="20577"/>
          <ac:spMkLst>
            <pc:docMk/>
            <pc:sldMk cId="2617504443" sldId="2145706242"/>
            <ac:spMk id="4" creationId="{6E210162-8BA9-2D0F-F527-CE596B88B5FF}"/>
          </ac:spMkLst>
        </pc:spChg>
      </pc:sldChg>
      <pc:sldChg chg="modSp mod">
        <pc:chgData name="Graf Thomas, INI-NET-VNC-HCS" userId="487bc3e3-9ce7-4cdd-b7b4-8899ea88d289" providerId="ADAL" clId="{278F4D00-A84F-403D-B695-8FF15EEE87AE}" dt="2024-03-15T22:52:30.548" v="19" actId="113"/>
        <pc:sldMkLst>
          <pc:docMk/>
          <pc:sldMk cId="3471801430" sldId="2145706249"/>
        </pc:sldMkLst>
        <pc:spChg chg="mod">
          <ac:chgData name="Graf Thomas, INI-NET-VNC-HCS" userId="487bc3e3-9ce7-4cdd-b7b4-8899ea88d289" providerId="ADAL" clId="{278F4D00-A84F-403D-B695-8FF15EEE87AE}" dt="2024-03-15T22:52:30.548" v="19" actId="113"/>
          <ac:spMkLst>
            <pc:docMk/>
            <pc:sldMk cId="3471801430" sldId="2145706249"/>
            <ac:spMk id="5" creationId="{0194B37B-813A-99FE-7B78-4D87D8C30D44}"/>
          </ac:spMkLst>
        </pc:spChg>
      </pc:sldChg>
    </pc:docChg>
  </pc:docChgLst>
  <pc:docChgLst>
    <pc:chgData name="Graf Thomas, INI-NET-VNC-HCS" userId="487bc3e3-9ce7-4cdd-b7b4-8899ea88d289" providerId="ADAL" clId="{48D6DBBB-A9B7-41ED-8971-0B7DF4441D17}"/>
    <pc:docChg chg="undo custSel addSld delSld modSld sldOrd">
      <pc:chgData name="Graf Thomas, INI-NET-VNC-HCS" userId="487bc3e3-9ce7-4cdd-b7b4-8899ea88d289" providerId="ADAL" clId="{48D6DBBB-A9B7-41ED-8971-0B7DF4441D17}" dt="2024-07-24T18:23:17.531" v="1160" actId="1076"/>
      <pc:docMkLst>
        <pc:docMk/>
      </pc:docMkLst>
      <pc:sldChg chg="modSp mod">
        <pc:chgData name="Graf Thomas, INI-NET-VNC-HCS" userId="487bc3e3-9ce7-4cdd-b7b4-8899ea88d289" providerId="ADAL" clId="{48D6DBBB-A9B7-41ED-8971-0B7DF4441D17}" dt="2024-07-24T18:16:46.346" v="1127" actId="20577"/>
        <pc:sldMkLst>
          <pc:docMk/>
          <pc:sldMk cId="3578665336" sldId="1041"/>
        </pc:sldMkLst>
        <pc:spChg chg="mod">
          <ac:chgData name="Graf Thomas, INI-NET-VNC-HCS" userId="487bc3e3-9ce7-4cdd-b7b4-8899ea88d289" providerId="ADAL" clId="{48D6DBBB-A9B7-41ED-8971-0B7DF4441D17}" dt="2024-07-24T18:16:46.346" v="1127" actId="20577"/>
          <ac:spMkLst>
            <pc:docMk/>
            <pc:sldMk cId="3578665336" sldId="1041"/>
            <ac:spMk id="5" creationId="{C26208B2-0D10-4C23-B2DE-372A62E98644}"/>
          </ac:spMkLst>
        </pc:spChg>
        <pc:spChg chg="mod">
          <ac:chgData name="Graf Thomas, INI-NET-VNC-HCS" userId="487bc3e3-9ce7-4cdd-b7b4-8899ea88d289" providerId="ADAL" clId="{48D6DBBB-A9B7-41ED-8971-0B7DF4441D17}" dt="2024-07-24T18:09:11.393" v="988" actId="20577"/>
          <ac:spMkLst>
            <pc:docMk/>
            <pc:sldMk cId="3578665336" sldId="1041"/>
            <ac:spMk id="6" creationId="{6CAA0765-1318-4A03-8F91-D3ECC43D8FA7}"/>
          </ac:spMkLst>
        </pc:spChg>
      </pc:sldChg>
      <pc:sldChg chg="modSp mod">
        <pc:chgData name="Graf Thomas, INI-NET-VNC-HCS" userId="487bc3e3-9ce7-4cdd-b7b4-8899ea88d289" providerId="ADAL" clId="{48D6DBBB-A9B7-41ED-8971-0B7DF4441D17}" dt="2024-07-12T08:37:18.806" v="592" actId="20577"/>
        <pc:sldMkLst>
          <pc:docMk/>
          <pc:sldMk cId="1980732846" sldId="2145706229"/>
        </pc:sldMkLst>
        <pc:spChg chg="mod">
          <ac:chgData name="Graf Thomas, INI-NET-VNC-HCS" userId="487bc3e3-9ce7-4cdd-b7b4-8899ea88d289" providerId="ADAL" clId="{48D6DBBB-A9B7-41ED-8971-0B7DF4441D17}" dt="2024-07-12T08:37:18.806" v="592" actId="20577"/>
          <ac:spMkLst>
            <pc:docMk/>
            <pc:sldMk cId="1980732846" sldId="2145706229"/>
            <ac:spMk id="3" creationId="{29C0DFD4-432D-4B0C-93DF-790441DCF5B9}"/>
          </ac:spMkLst>
        </pc:spChg>
      </pc:sldChg>
      <pc:sldChg chg="modSp mod">
        <pc:chgData name="Graf Thomas, INI-NET-VNC-HCS" userId="487bc3e3-9ce7-4cdd-b7b4-8899ea88d289" providerId="ADAL" clId="{48D6DBBB-A9B7-41ED-8971-0B7DF4441D17}" dt="2024-07-24T18:13:36.352" v="1113" actId="948"/>
        <pc:sldMkLst>
          <pc:docMk/>
          <pc:sldMk cId="2617504443" sldId="2145706242"/>
        </pc:sldMkLst>
        <pc:spChg chg="mod">
          <ac:chgData name="Graf Thomas, INI-NET-VNC-HCS" userId="487bc3e3-9ce7-4cdd-b7b4-8899ea88d289" providerId="ADAL" clId="{48D6DBBB-A9B7-41ED-8971-0B7DF4441D17}" dt="2024-07-24T18:13:36.352" v="1113" actId="948"/>
          <ac:spMkLst>
            <pc:docMk/>
            <pc:sldMk cId="2617504443" sldId="2145706242"/>
            <ac:spMk id="3" creationId="{29C0DFD4-432D-4B0C-93DF-790441DCF5B9}"/>
          </ac:spMkLst>
        </pc:spChg>
      </pc:sldChg>
      <pc:sldChg chg="modSp mod">
        <pc:chgData name="Graf Thomas, INI-NET-VNC-HCS" userId="487bc3e3-9ce7-4cdd-b7b4-8899ea88d289" providerId="ADAL" clId="{48D6DBBB-A9B7-41ED-8971-0B7DF4441D17}" dt="2024-07-12T07:27:19.598" v="147" actId="20577"/>
        <pc:sldMkLst>
          <pc:docMk/>
          <pc:sldMk cId="2325717052" sldId="2145706246"/>
        </pc:sldMkLst>
        <pc:spChg chg="mod">
          <ac:chgData name="Graf Thomas, INI-NET-VNC-HCS" userId="487bc3e3-9ce7-4cdd-b7b4-8899ea88d289" providerId="ADAL" clId="{48D6DBBB-A9B7-41ED-8971-0B7DF4441D17}" dt="2024-07-12T07:27:19.598" v="147" actId="20577"/>
          <ac:spMkLst>
            <pc:docMk/>
            <pc:sldMk cId="2325717052" sldId="2145706246"/>
            <ac:spMk id="2" creationId="{A2A6719D-B9BE-6230-EF0C-2923835A8199}"/>
          </ac:spMkLst>
        </pc:spChg>
      </pc:sldChg>
      <pc:sldChg chg="delSp mod">
        <pc:chgData name="Graf Thomas, INI-NET-VNC-HCS" userId="487bc3e3-9ce7-4cdd-b7b4-8899ea88d289" providerId="ADAL" clId="{48D6DBBB-A9B7-41ED-8971-0B7DF4441D17}" dt="2024-07-03T08:08:24.604" v="4" actId="478"/>
        <pc:sldMkLst>
          <pc:docMk/>
          <pc:sldMk cId="1916646710" sldId="2145706248"/>
        </pc:sldMkLst>
        <pc:spChg chg="del">
          <ac:chgData name="Graf Thomas, INI-NET-VNC-HCS" userId="487bc3e3-9ce7-4cdd-b7b4-8899ea88d289" providerId="ADAL" clId="{48D6DBBB-A9B7-41ED-8971-0B7DF4441D17}" dt="2024-07-03T08:08:24.604" v="4" actId="478"/>
          <ac:spMkLst>
            <pc:docMk/>
            <pc:sldMk cId="1916646710" sldId="2145706248"/>
            <ac:spMk id="56" creationId="{09029945-3AFE-7E1C-A103-BDA3D6654C67}"/>
          </ac:spMkLst>
        </pc:spChg>
        <pc:grpChg chg="del">
          <ac:chgData name="Graf Thomas, INI-NET-VNC-HCS" userId="487bc3e3-9ce7-4cdd-b7b4-8899ea88d289" providerId="ADAL" clId="{48D6DBBB-A9B7-41ED-8971-0B7DF4441D17}" dt="2024-07-03T08:08:24.604" v="4" actId="478"/>
          <ac:grpSpMkLst>
            <pc:docMk/>
            <pc:sldMk cId="1916646710" sldId="2145706248"/>
            <ac:grpSpMk id="5" creationId="{3B251C8B-3DF7-9016-69AF-BE92FC105632}"/>
          </ac:grpSpMkLst>
        </pc:grpChg>
        <pc:picChg chg="del">
          <ac:chgData name="Graf Thomas, INI-NET-VNC-HCS" userId="487bc3e3-9ce7-4cdd-b7b4-8899ea88d289" providerId="ADAL" clId="{48D6DBBB-A9B7-41ED-8971-0B7DF4441D17}" dt="2024-07-03T08:08:24.604" v="4" actId="478"/>
          <ac:picMkLst>
            <pc:docMk/>
            <pc:sldMk cId="1916646710" sldId="2145706248"/>
            <ac:picMk id="60" creationId="{4755309F-4AB7-B7AE-1EBC-631DA2DAB40D}"/>
          </ac:picMkLst>
        </pc:picChg>
      </pc:sldChg>
      <pc:sldChg chg="modSp mod">
        <pc:chgData name="Graf Thomas, INI-NET-VNC-HCS" userId="487bc3e3-9ce7-4cdd-b7b4-8899ea88d289" providerId="ADAL" clId="{48D6DBBB-A9B7-41ED-8971-0B7DF4441D17}" dt="2024-07-22T20:43:26.059" v="987" actId="20577"/>
        <pc:sldMkLst>
          <pc:docMk/>
          <pc:sldMk cId="2503304106" sldId="2145706250"/>
        </pc:sldMkLst>
        <pc:spChg chg="mod">
          <ac:chgData name="Graf Thomas, INI-NET-VNC-HCS" userId="487bc3e3-9ce7-4cdd-b7b4-8899ea88d289" providerId="ADAL" clId="{48D6DBBB-A9B7-41ED-8971-0B7DF4441D17}" dt="2024-07-22T20:42:26.503" v="980" actId="948"/>
          <ac:spMkLst>
            <pc:docMk/>
            <pc:sldMk cId="2503304106" sldId="2145706250"/>
            <ac:spMk id="5" creationId="{0194B37B-813A-99FE-7B78-4D87D8C30D44}"/>
          </ac:spMkLst>
        </pc:spChg>
        <pc:spChg chg="mod">
          <ac:chgData name="Graf Thomas, INI-NET-VNC-HCS" userId="487bc3e3-9ce7-4cdd-b7b4-8899ea88d289" providerId="ADAL" clId="{48D6DBBB-A9B7-41ED-8971-0B7DF4441D17}" dt="2024-07-22T20:43:26.059" v="987" actId="20577"/>
          <ac:spMkLst>
            <pc:docMk/>
            <pc:sldMk cId="2503304106" sldId="2145706250"/>
            <ac:spMk id="19" creationId="{56D79134-17A9-8BC8-B7D0-97BCFFB9A6B2}"/>
          </ac:spMkLst>
        </pc:spChg>
      </pc:sldChg>
      <pc:sldChg chg="del">
        <pc:chgData name="Graf Thomas, INI-NET-VNC-HCS" userId="487bc3e3-9ce7-4cdd-b7b4-8899ea88d289" providerId="ADAL" clId="{48D6DBBB-A9B7-41ED-8971-0B7DF4441D17}" dt="2024-07-24T18:14:15.281" v="1115" actId="47"/>
        <pc:sldMkLst>
          <pc:docMk/>
          <pc:sldMk cId="2799895506" sldId="2145706251"/>
        </pc:sldMkLst>
      </pc:sldChg>
      <pc:sldChg chg="modSp mod">
        <pc:chgData name="Graf Thomas, INI-NET-VNC-HCS" userId="487bc3e3-9ce7-4cdd-b7b4-8899ea88d289" providerId="ADAL" clId="{48D6DBBB-A9B7-41ED-8971-0B7DF4441D17}" dt="2024-07-03T08:07:38.854" v="2" actId="20577"/>
        <pc:sldMkLst>
          <pc:docMk/>
          <pc:sldMk cId="3678903494" sldId="2145706255"/>
        </pc:sldMkLst>
        <pc:spChg chg="mod">
          <ac:chgData name="Graf Thomas, INI-NET-VNC-HCS" userId="487bc3e3-9ce7-4cdd-b7b4-8899ea88d289" providerId="ADAL" clId="{48D6DBBB-A9B7-41ED-8971-0B7DF4441D17}" dt="2024-07-03T08:07:38.854" v="2" actId="20577"/>
          <ac:spMkLst>
            <pc:docMk/>
            <pc:sldMk cId="3678903494" sldId="2145706255"/>
            <ac:spMk id="3" creationId="{29C0DFD4-432D-4B0C-93DF-790441DCF5B9}"/>
          </ac:spMkLst>
        </pc:spChg>
      </pc:sldChg>
      <pc:sldChg chg="addSp delSp modSp mod">
        <pc:chgData name="Graf Thomas, INI-NET-VNC-HCS" userId="487bc3e3-9ce7-4cdd-b7b4-8899ea88d289" providerId="ADAL" clId="{48D6DBBB-A9B7-41ED-8971-0B7DF4441D17}" dt="2024-07-24T18:23:17.531" v="1160" actId="1076"/>
        <pc:sldMkLst>
          <pc:docMk/>
          <pc:sldMk cId="2684272815" sldId="2145706258"/>
        </pc:sldMkLst>
        <pc:spChg chg="mod">
          <ac:chgData name="Graf Thomas, INI-NET-VNC-HCS" userId="487bc3e3-9ce7-4cdd-b7b4-8899ea88d289" providerId="ADAL" clId="{48D6DBBB-A9B7-41ED-8971-0B7DF4441D17}" dt="2024-07-24T18:20:20.919" v="1143" actId="20577"/>
          <ac:spMkLst>
            <pc:docMk/>
            <pc:sldMk cId="2684272815" sldId="2145706258"/>
            <ac:spMk id="3" creationId="{29C0DFD4-432D-4B0C-93DF-790441DCF5B9}"/>
          </ac:spMkLst>
        </pc:spChg>
        <pc:spChg chg="mod">
          <ac:chgData name="Graf Thomas, INI-NET-VNC-HCS" userId="487bc3e3-9ce7-4cdd-b7b4-8899ea88d289" providerId="ADAL" clId="{48D6DBBB-A9B7-41ED-8971-0B7DF4441D17}" dt="2024-07-24T18:23:09.216" v="1159" actId="1076"/>
          <ac:spMkLst>
            <pc:docMk/>
            <pc:sldMk cId="2684272815" sldId="2145706258"/>
            <ac:spMk id="5" creationId="{2FA16CA0-B5C5-D597-7EE9-B043AE34C049}"/>
          </ac:spMkLst>
        </pc:spChg>
        <pc:spChg chg="mod">
          <ac:chgData name="Graf Thomas, INI-NET-VNC-HCS" userId="487bc3e3-9ce7-4cdd-b7b4-8899ea88d289" providerId="ADAL" clId="{48D6DBBB-A9B7-41ED-8971-0B7DF4441D17}" dt="2024-07-24T18:22:20.245" v="1152" actId="1076"/>
          <ac:spMkLst>
            <pc:docMk/>
            <pc:sldMk cId="2684272815" sldId="2145706258"/>
            <ac:spMk id="7" creationId="{0AE08E15-A4B9-E553-556E-EBBE1E8B71D0}"/>
          </ac:spMkLst>
        </pc:spChg>
        <pc:spChg chg="mod">
          <ac:chgData name="Graf Thomas, INI-NET-VNC-HCS" userId="487bc3e3-9ce7-4cdd-b7b4-8899ea88d289" providerId="ADAL" clId="{48D6DBBB-A9B7-41ED-8971-0B7DF4441D17}" dt="2024-07-24T18:23:17.531" v="1160" actId="1076"/>
          <ac:spMkLst>
            <pc:docMk/>
            <pc:sldMk cId="2684272815" sldId="2145706258"/>
            <ac:spMk id="8" creationId="{6F4C610A-5ADC-21A3-9CA4-F85A3ADC7AC8}"/>
          </ac:spMkLst>
        </pc:spChg>
        <pc:spChg chg="add mod">
          <ac:chgData name="Graf Thomas, INI-NET-VNC-HCS" userId="487bc3e3-9ce7-4cdd-b7b4-8899ea88d289" providerId="ADAL" clId="{48D6DBBB-A9B7-41ED-8971-0B7DF4441D17}" dt="2024-07-24T18:23:02.254" v="1158" actId="1076"/>
          <ac:spMkLst>
            <pc:docMk/>
            <pc:sldMk cId="2684272815" sldId="2145706258"/>
            <ac:spMk id="10" creationId="{77F8B4C1-D88D-640A-57B8-617EF31EEC2E}"/>
          </ac:spMkLst>
        </pc:spChg>
        <pc:spChg chg="add mod">
          <ac:chgData name="Graf Thomas, INI-NET-VNC-HCS" userId="487bc3e3-9ce7-4cdd-b7b4-8899ea88d289" providerId="ADAL" clId="{48D6DBBB-A9B7-41ED-8971-0B7DF4441D17}" dt="2024-07-24T18:22:39.461" v="1157" actId="1076"/>
          <ac:spMkLst>
            <pc:docMk/>
            <pc:sldMk cId="2684272815" sldId="2145706258"/>
            <ac:spMk id="12" creationId="{D60E4864-7A93-00C0-FAB6-F0D32ABBA12B}"/>
          </ac:spMkLst>
        </pc:spChg>
        <pc:picChg chg="del">
          <ac:chgData name="Graf Thomas, INI-NET-VNC-HCS" userId="487bc3e3-9ce7-4cdd-b7b4-8899ea88d289" providerId="ADAL" clId="{48D6DBBB-A9B7-41ED-8971-0B7DF4441D17}" dt="2024-07-24T18:21:46.708" v="1144" actId="478"/>
          <ac:picMkLst>
            <pc:docMk/>
            <pc:sldMk cId="2684272815" sldId="2145706258"/>
            <ac:picMk id="4" creationId="{7966EF60-4572-6C60-B040-DFC7E219032C}"/>
          </ac:picMkLst>
        </pc:picChg>
        <pc:picChg chg="add mod ord">
          <ac:chgData name="Graf Thomas, INI-NET-VNC-HCS" userId="487bc3e3-9ce7-4cdd-b7b4-8899ea88d289" providerId="ADAL" clId="{48D6DBBB-A9B7-41ED-8971-0B7DF4441D17}" dt="2024-07-24T18:22:12.249" v="1150" actId="1076"/>
          <ac:picMkLst>
            <pc:docMk/>
            <pc:sldMk cId="2684272815" sldId="2145706258"/>
            <ac:picMk id="9" creationId="{0B9CE1EB-924C-9F75-C6C6-A0528A80239A}"/>
          </ac:picMkLst>
        </pc:picChg>
      </pc:sldChg>
      <pc:sldChg chg="modSp mod">
        <pc:chgData name="Graf Thomas, INI-NET-VNC-HCS" userId="487bc3e3-9ce7-4cdd-b7b4-8899ea88d289" providerId="ADAL" clId="{48D6DBBB-A9B7-41ED-8971-0B7DF4441D17}" dt="2024-07-12T08:37:40.745" v="593" actId="20577"/>
        <pc:sldMkLst>
          <pc:docMk/>
          <pc:sldMk cId="1767383836" sldId="2145706263"/>
        </pc:sldMkLst>
        <pc:spChg chg="mod">
          <ac:chgData name="Graf Thomas, INI-NET-VNC-HCS" userId="487bc3e3-9ce7-4cdd-b7b4-8899ea88d289" providerId="ADAL" clId="{48D6DBBB-A9B7-41ED-8971-0B7DF4441D17}" dt="2024-07-12T08:37:40.745" v="593" actId="20577"/>
          <ac:spMkLst>
            <pc:docMk/>
            <pc:sldMk cId="1767383836" sldId="2145706263"/>
            <ac:spMk id="2" creationId="{FF20F271-6F0D-4AC0-BB1D-F5C338165C13}"/>
          </ac:spMkLst>
        </pc:spChg>
      </pc:sldChg>
      <pc:sldChg chg="modSp mod">
        <pc:chgData name="Graf Thomas, INI-NET-VNC-HCS" userId="487bc3e3-9ce7-4cdd-b7b4-8899ea88d289" providerId="ADAL" clId="{48D6DBBB-A9B7-41ED-8971-0B7DF4441D17}" dt="2024-07-03T08:07:08.548" v="1" actId="20577"/>
        <pc:sldMkLst>
          <pc:docMk/>
          <pc:sldMk cId="22946092" sldId="2145706264"/>
        </pc:sldMkLst>
        <pc:spChg chg="mod">
          <ac:chgData name="Graf Thomas, INI-NET-VNC-HCS" userId="487bc3e3-9ce7-4cdd-b7b4-8899ea88d289" providerId="ADAL" clId="{48D6DBBB-A9B7-41ED-8971-0B7DF4441D17}" dt="2024-07-03T08:07:08.548" v="1" actId="20577"/>
          <ac:spMkLst>
            <pc:docMk/>
            <pc:sldMk cId="22946092" sldId="2145706264"/>
            <ac:spMk id="2" creationId="{FF20F271-6F0D-4AC0-BB1D-F5C338165C13}"/>
          </ac:spMkLst>
        </pc:spChg>
        <pc:spChg chg="mod">
          <ac:chgData name="Graf Thomas, INI-NET-VNC-HCS" userId="487bc3e3-9ce7-4cdd-b7b4-8899ea88d289" providerId="ADAL" clId="{48D6DBBB-A9B7-41ED-8971-0B7DF4441D17}" dt="2024-07-03T08:07:02.973" v="0"/>
          <ac:spMkLst>
            <pc:docMk/>
            <pc:sldMk cId="22946092" sldId="2145706264"/>
            <ac:spMk id="3" creationId="{29C0DFD4-432D-4B0C-93DF-790441DCF5B9}"/>
          </ac:spMkLst>
        </pc:spChg>
      </pc:sldChg>
      <pc:sldChg chg="addSp delSp modSp add mod ord">
        <pc:chgData name="Graf Thomas, INI-NET-VNC-HCS" userId="487bc3e3-9ce7-4cdd-b7b4-8899ea88d289" providerId="ADAL" clId="{48D6DBBB-A9B7-41ED-8971-0B7DF4441D17}" dt="2024-07-12T07:41:20.297" v="585"/>
        <pc:sldMkLst>
          <pc:docMk/>
          <pc:sldMk cId="1336863920" sldId="2145706266"/>
        </pc:sldMkLst>
        <pc:spChg chg="add mod">
          <ac:chgData name="Graf Thomas, INI-NET-VNC-HCS" userId="487bc3e3-9ce7-4cdd-b7b4-8899ea88d289" providerId="ADAL" clId="{48D6DBBB-A9B7-41ED-8971-0B7DF4441D17}" dt="2024-07-12T07:41:20.297" v="585"/>
          <ac:spMkLst>
            <pc:docMk/>
            <pc:sldMk cId="1336863920" sldId="2145706266"/>
            <ac:spMk id="15" creationId="{81CF2E6B-29BB-3B8F-A4FD-C8E8A73C2282}"/>
          </ac:spMkLst>
        </pc:spChg>
        <pc:picChg chg="del">
          <ac:chgData name="Graf Thomas, INI-NET-VNC-HCS" userId="487bc3e3-9ce7-4cdd-b7b4-8899ea88d289" providerId="ADAL" clId="{48D6DBBB-A9B7-41ED-8971-0B7DF4441D17}" dt="2024-07-12T07:29:42.718" v="151" actId="478"/>
          <ac:picMkLst>
            <pc:docMk/>
            <pc:sldMk cId="1336863920" sldId="2145706266"/>
            <ac:picMk id="5" creationId="{107051E6-5C5B-3F57-3AC4-5FC80420DD88}"/>
          </ac:picMkLst>
        </pc:picChg>
        <pc:cxnChg chg="add mod">
          <ac:chgData name="Graf Thomas, INI-NET-VNC-HCS" userId="487bc3e3-9ce7-4cdd-b7b4-8899ea88d289" providerId="ADAL" clId="{48D6DBBB-A9B7-41ED-8971-0B7DF4441D17}" dt="2024-07-12T07:40:37.194" v="581" actId="692"/>
          <ac:cxnSpMkLst>
            <pc:docMk/>
            <pc:sldMk cId="1336863920" sldId="2145706266"/>
            <ac:cxnSpMk id="7" creationId="{83D1F104-0557-6EDA-760C-077B5A18DE98}"/>
          </ac:cxnSpMkLst>
        </pc:cxnChg>
        <pc:cxnChg chg="add mod">
          <ac:chgData name="Graf Thomas, INI-NET-VNC-HCS" userId="487bc3e3-9ce7-4cdd-b7b4-8899ea88d289" providerId="ADAL" clId="{48D6DBBB-A9B7-41ED-8971-0B7DF4441D17}" dt="2024-07-12T07:40:37.194" v="581" actId="692"/>
          <ac:cxnSpMkLst>
            <pc:docMk/>
            <pc:sldMk cId="1336863920" sldId="2145706266"/>
            <ac:cxnSpMk id="8" creationId="{A9F78903-BA21-F9F1-17B7-8DE3FB96072C}"/>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0" creationId="{012D5E84-A66D-A11B-4F94-5E8AB181E3F5}"/>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2" creationId="{203D64F1-8CC7-7EF0-8739-0387E0C463A0}"/>
          </ac:cxnSpMkLst>
        </pc:cxnChg>
        <pc:cxnChg chg="add mod">
          <ac:chgData name="Graf Thomas, INI-NET-VNC-HCS" userId="487bc3e3-9ce7-4cdd-b7b4-8899ea88d289" providerId="ADAL" clId="{48D6DBBB-A9B7-41ED-8971-0B7DF4441D17}" dt="2024-07-12T07:40:37.194" v="581" actId="692"/>
          <ac:cxnSpMkLst>
            <pc:docMk/>
            <pc:sldMk cId="1336863920" sldId="2145706266"/>
            <ac:cxnSpMk id="13" creationId="{A55AE0AF-510C-910F-E4AC-8ADE75D1ED34}"/>
          </ac:cxnSpMkLst>
        </pc:cxnChg>
        <pc:cxnChg chg="add mod">
          <ac:chgData name="Graf Thomas, INI-NET-VNC-HCS" userId="487bc3e3-9ce7-4cdd-b7b4-8899ea88d289" providerId="ADAL" clId="{48D6DBBB-A9B7-41ED-8971-0B7DF4441D17}" dt="2024-07-12T07:40:52.476" v="583" actId="1076"/>
          <ac:cxnSpMkLst>
            <pc:docMk/>
            <pc:sldMk cId="1336863920" sldId="2145706266"/>
            <ac:cxnSpMk id="21" creationId="{DCC108B7-3175-A51B-346A-B1C4613E8455}"/>
          </ac:cxnSpMkLst>
        </pc:cxnChg>
      </pc:sldChg>
      <pc:sldChg chg="delSp modSp add mod">
        <pc:chgData name="Graf Thomas, INI-NET-VNC-HCS" userId="487bc3e3-9ce7-4cdd-b7b4-8899ea88d289" providerId="ADAL" clId="{48D6DBBB-A9B7-41ED-8971-0B7DF4441D17}" dt="2024-07-22T20:39:30.852" v="966" actId="12"/>
        <pc:sldMkLst>
          <pc:docMk/>
          <pc:sldMk cId="461661054" sldId="2145706267"/>
        </pc:sldMkLst>
        <pc:spChg chg="mod">
          <ac:chgData name="Graf Thomas, INI-NET-VNC-HCS" userId="487bc3e3-9ce7-4cdd-b7b4-8899ea88d289" providerId="ADAL" clId="{48D6DBBB-A9B7-41ED-8971-0B7DF4441D17}" dt="2024-07-22T20:39:30.852" v="966" actId="12"/>
          <ac:spMkLst>
            <pc:docMk/>
            <pc:sldMk cId="461661054" sldId="2145706267"/>
            <ac:spMk id="5" creationId="{C26208B2-0D10-4C23-B2DE-372A62E98644}"/>
          </ac:spMkLst>
        </pc:spChg>
        <pc:spChg chg="del">
          <ac:chgData name="Graf Thomas, INI-NET-VNC-HCS" userId="487bc3e3-9ce7-4cdd-b7b4-8899ea88d289" providerId="ADAL" clId="{48D6DBBB-A9B7-41ED-8971-0B7DF4441D17}" dt="2024-07-22T20:33:11.362" v="595" actId="478"/>
          <ac:spMkLst>
            <pc:docMk/>
            <pc:sldMk cId="461661054" sldId="2145706267"/>
            <ac:spMk id="6" creationId="{6CAA0765-1318-4A03-8F91-D3ECC43D8FA7}"/>
          </ac:spMkLst>
        </pc:spChg>
      </pc:sldChg>
      <pc:sldChg chg="addSp modSp add mod">
        <pc:chgData name="Graf Thomas, INI-NET-VNC-HCS" userId="487bc3e3-9ce7-4cdd-b7b4-8899ea88d289" providerId="ADAL" clId="{48D6DBBB-A9B7-41ED-8971-0B7DF4441D17}" dt="2024-07-24T18:14:52.851" v="1126" actId="1076"/>
        <pc:sldMkLst>
          <pc:docMk/>
          <pc:sldMk cId="3567506395" sldId="2145706268"/>
        </pc:sldMkLst>
        <pc:picChg chg="add mod">
          <ac:chgData name="Graf Thomas, INI-NET-VNC-HCS" userId="487bc3e3-9ce7-4cdd-b7b4-8899ea88d289" providerId="ADAL" clId="{48D6DBBB-A9B7-41ED-8971-0B7DF4441D17}" dt="2024-07-24T18:14:52.851" v="1126" actId="1076"/>
          <ac:picMkLst>
            <pc:docMk/>
            <pc:sldMk cId="3567506395" sldId="2145706268"/>
            <ac:picMk id="2" creationId="{60E27329-54D2-408C-4C9D-CEC76097E67D}"/>
          </ac:picMkLst>
        </pc:picChg>
        <pc:picChg chg="mod">
          <ac:chgData name="Graf Thomas, INI-NET-VNC-HCS" userId="487bc3e3-9ce7-4cdd-b7b4-8899ea88d289" providerId="ADAL" clId="{48D6DBBB-A9B7-41ED-8971-0B7DF4441D17}" dt="2024-07-24T18:14:50.129" v="1125" actId="1076"/>
          <ac:picMkLst>
            <pc:docMk/>
            <pc:sldMk cId="3567506395" sldId="2145706268"/>
            <ac:picMk id="11" creationId="{703C149C-EC86-4803-0E0D-78D7F067E93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24.07.2024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5</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21</a:t>
            </a:fld>
            <a:endParaRPr lang="de-CH"/>
          </a:p>
        </p:txBody>
      </p:sp>
    </p:spTree>
    <p:extLst>
      <p:ext uri="{BB962C8B-B14F-4D97-AF65-F5344CB8AC3E}">
        <p14:creationId xmlns:p14="http://schemas.microsoft.com/office/powerpoint/2010/main" val="1833883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22</a:t>
            </a:fld>
            <a:endParaRPr lang="de-CH"/>
          </a:p>
        </p:txBody>
      </p:sp>
    </p:spTree>
    <p:extLst>
      <p:ext uri="{BB962C8B-B14F-4D97-AF65-F5344CB8AC3E}">
        <p14:creationId xmlns:p14="http://schemas.microsoft.com/office/powerpoint/2010/main" val="424777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23</a:t>
            </a:fld>
            <a:endParaRPr lang="de-CH"/>
          </a:p>
        </p:txBody>
      </p:sp>
    </p:spTree>
    <p:extLst>
      <p:ext uri="{BB962C8B-B14F-4D97-AF65-F5344CB8AC3E}">
        <p14:creationId xmlns:p14="http://schemas.microsoft.com/office/powerpoint/2010/main" val="23273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7</a:t>
            </a:fld>
            <a:endParaRPr lang="de-CH"/>
          </a:p>
        </p:txBody>
      </p:sp>
    </p:spTree>
    <p:extLst>
      <p:ext uri="{BB962C8B-B14F-4D97-AF65-F5344CB8AC3E}">
        <p14:creationId xmlns:p14="http://schemas.microsoft.com/office/powerpoint/2010/main" val="343123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8</a:t>
            </a:fld>
            <a:endParaRPr lang="de-CH"/>
          </a:p>
        </p:txBody>
      </p:sp>
    </p:spTree>
    <p:extLst>
      <p:ext uri="{BB962C8B-B14F-4D97-AF65-F5344CB8AC3E}">
        <p14:creationId xmlns:p14="http://schemas.microsoft.com/office/powerpoint/2010/main" val="136241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9</a:t>
            </a:fld>
            <a:endParaRPr lang="de-CH"/>
          </a:p>
        </p:txBody>
      </p:sp>
    </p:spTree>
    <p:extLst>
      <p:ext uri="{BB962C8B-B14F-4D97-AF65-F5344CB8AC3E}">
        <p14:creationId xmlns:p14="http://schemas.microsoft.com/office/powerpoint/2010/main" val="2018698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00149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13</a:t>
            </a:fld>
            <a:endParaRPr lang="de-CH"/>
          </a:p>
        </p:txBody>
      </p:sp>
    </p:spTree>
    <p:extLst>
      <p:ext uri="{BB962C8B-B14F-4D97-AF65-F5344CB8AC3E}">
        <p14:creationId xmlns:p14="http://schemas.microsoft.com/office/powerpoint/2010/main" val="2335869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19</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20</a:t>
            </a:fld>
            <a:endParaRPr lang="de-CH"/>
          </a:p>
        </p:txBody>
      </p:sp>
    </p:spTree>
    <p:extLst>
      <p:ext uri="{BB962C8B-B14F-4D97-AF65-F5344CB8AC3E}">
        <p14:creationId xmlns:p14="http://schemas.microsoft.com/office/powerpoint/2010/main" val="279398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83614605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24.07.2024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24.07.2024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atatracker.ietf.org/doc/html/rfc8641" TargetMode="External"/><Relationship Id="rId2" Type="http://schemas.openxmlformats.org/officeDocument/2006/relationships/hyperlink" Target="https://datatracker.ietf.org/doc/html/rfc9232" TargetMode="External"/><Relationship Id="rId1" Type="http://schemas.openxmlformats.org/officeDocument/2006/relationships/slideLayout" Target="../slideLayouts/slideLayout2.xml"/><Relationship Id="rId4" Type="http://schemas.openxmlformats.org/officeDocument/2006/relationships/hyperlink" Target="https://datatracker.ietf.org/doc/html/draft-tgraf-netconf-yang-push-observation-tim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rfc8641" TargetMode="External"/><Relationship Id="rId2" Type="http://schemas.openxmlformats.org/officeDocument/2006/relationships/hyperlink" Target="https://datatracker.ietf.org/doc/html/draft-ietf-netconf-yang-notifications-versio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tracker.ietf.org/doc/html/draft-lincla-netconf-yang-library-augmentation"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atatracker.ietf.org/doc/html/rfc8525"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8525"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datatracker.ietf.org/doc/html/rfc7950" TargetMode="External"/><Relationship Id="rId4" Type="http://schemas.openxmlformats.org/officeDocument/2006/relationships/hyperlink" Target="https://datatracker.ietf.org/doc/html/draft-aelhassany-anydata-validation"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atatracker.ietf.org/doc/html/rfc8525" TargetMode="External"/><Relationship Id="rId7" Type="http://schemas.openxmlformats.org/officeDocument/2006/relationships/hyperlink" Target="https://datatracker.ietf.org/doc/html/draft-lincla-netconf-yang-library-augmentation" TargetMode="External"/><Relationship Id="rId2" Type="http://schemas.openxmlformats.org/officeDocument/2006/relationships/hyperlink" Target="https://datatracker.ietf.org/doc/html/draft-aelhassany-anydata-validation" TargetMode="External"/><Relationship Id="rId1" Type="http://schemas.openxmlformats.org/officeDocument/2006/relationships/slideLayout" Target="../slideLayouts/slideLayout12.xml"/><Relationship Id="rId6" Type="http://schemas.openxmlformats.org/officeDocument/2006/relationships/hyperlink" Target="https://datatracker.ietf.org/doc/html/draft-ietf-netconf-yang-notifications-versioning"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7950"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datatracker.ietf.org/doc/html/draft-aelhassany-anydata-validation" TargetMode="External"/><Relationship Id="rId3" Type="http://schemas.openxmlformats.org/officeDocument/2006/relationships/hyperlink" Target="https://datatracker.ietf.org/doc/html/draft-tgraf-netconf-notif-sequencing" TargetMode="External"/><Relationship Id="rId7" Type="http://schemas.openxmlformats.org/officeDocument/2006/relationships/hyperlink" Target="https://datatracker.ietf.org/doc/html/draft-lincla-netconf-yang-library-augmentation" TargetMode="External"/><Relationship Id="rId2" Type="http://schemas.openxmlformats.org/officeDocument/2006/relationships/hyperlink" Target="https://datatracker.ietf.org/doc/html/draft-ietf-netconf-yang-notifications-versioning" TargetMode="External"/><Relationship Id="rId1" Type="http://schemas.openxmlformats.org/officeDocument/2006/relationships/slideLayout" Target="../slideLayouts/slideLayout12.xml"/><Relationship Id="rId6" Type="http://schemas.openxmlformats.org/officeDocument/2006/relationships/hyperlink" Target="https://datatracker.ietf.org/doc/html/rfc7950" TargetMode="External"/><Relationship Id="rId5" Type="http://schemas.openxmlformats.org/officeDocument/2006/relationships/hyperlink" Target="https://datatracker.ietf.org/doc/html/draft-ahuang-netconf-notif-yang" TargetMode="External"/><Relationship Id="rId4" Type="http://schemas.openxmlformats.org/officeDocument/2006/relationships/hyperlink" Target="https://datatracker.ietf.org/doc/html/draft-tgraf-netconf-yang-push-observation-time" TargetMode="External"/><Relationship Id="rId9" Type="http://schemas.openxmlformats.org/officeDocument/2006/relationships/hyperlink" Target="https://datatracker.ietf.org/doc/html/rfc852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3.xml"/><Relationship Id="rId21" Type="http://schemas.openxmlformats.org/officeDocument/2006/relationships/image" Target="../media/image17.png"/><Relationship Id="rId7" Type="http://schemas.openxmlformats.org/officeDocument/2006/relationships/tags" Target="../tags/tag7.xml"/><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12.xml"/><Relationship Id="rId5" Type="http://schemas.openxmlformats.org/officeDocument/2006/relationships/tags" Target="../tags/tag5.xml"/><Relationship Id="rId15" Type="http://schemas.openxmlformats.org/officeDocument/2006/relationships/image" Target="../media/image11.png"/><Relationship Id="rId10" Type="http://schemas.openxmlformats.org/officeDocument/2006/relationships/tags" Target="../tags/tag10.xml"/><Relationship Id="rId19" Type="http://schemas.openxmlformats.org/officeDocument/2006/relationships/image" Target="../media/image15.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hyperlink" Target="https://datatracker.ietf.org/doc/html/rfc9254"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rfc863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datatracker.ietf.org/doc/html/rfc9264"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5277" TargetMode="External"/><Relationship Id="rId9" Type="http://schemas.openxmlformats.org/officeDocument/2006/relationships/hyperlink" Target="https://datatracker.ietf.org/doc/html/rfc8641#section-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atatracker.ietf.org/doc/html/draft-tgraf-netconf-notif-sequenc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tracker.ietf.org/doc/html/rfc9187" TargetMode="External"/><Relationship Id="rId5" Type="http://schemas.openxmlformats.org/officeDocument/2006/relationships/hyperlink" Target="https://datatracker.ietf.org/doc/html/rfc1213" TargetMode="External"/><Relationship Id="rId4" Type="http://schemas.openxmlformats.org/officeDocument/2006/relationships/hyperlink" Target="https://datatracker.ietf.org/doc/html/rfc527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YANG-Push to Message Broker </a:t>
            </a:r>
            <a:r>
              <a:rPr lang="en-US" sz="3400" b="1" dirty="0">
                <a:solidFill>
                  <a:srgbClr val="FF0000"/>
                </a:solidFill>
              </a:rPr>
              <a:t>Integration</a:t>
            </a:r>
            <a:br>
              <a:rPr lang="en-US" sz="3600" b="1"/>
            </a:br>
            <a:r>
              <a:rPr lang="en-US" sz="2800"/>
              <a:t>draft-ietf-nmop-yang-message-broker-integration-04</a:t>
            </a:r>
            <a:endParaRPr lang="en-US" sz="2800" dirty="0"/>
          </a:p>
          <a:p>
            <a:endParaRPr lang="en-US" sz="2800" dirty="0"/>
          </a:p>
          <a:p>
            <a:r>
              <a:rPr lang="en-US" sz="2800" dirty="0">
                <a:solidFill>
                  <a:schemeClr val="bg2">
                    <a:lumMod val="75000"/>
                  </a:schemeClr>
                </a:solidFill>
              </a:rPr>
              <a:t>Motivation and architecture of a native</a:t>
            </a:r>
          </a:p>
          <a:p>
            <a:r>
              <a:rPr lang="en-US" sz="2800" dirty="0">
                <a:solidFill>
                  <a:schemeClr val="bg2">
                    <a:lumMod val="75000"/>
                  </a:schemeClr>
                </a:solidFill>
              </a:rPr>
              <a:t>	YANG-Push notifications and YANG Schema integration</a:t>
            </a:r>
          </a:p>
          <a:p>
            <a:r>
              <a:rPr lang="en-US" sz="2800" dirty="0">
                <a:solidFill>
                  <a:schemeClr val="bg2">
                    <a:lumMod val="75000"/>
                  </a:schemeClr>
                </a:solidFill>
              </a:rPr>
              <a:t>		into Message Broker and YANG Schema Registry</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658415"/>
            <a:ext cx="11163943" cy="703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ahmed.elhassany@swisscom.com</a:t>
            </a:r>
            <a:br>
              <a:rPr lang="de-CH" sz="1400" dirty="0">
                <a:latin typeface="+mj-lt"/>
              </a:rPr>
            </a:br>
            <a:endParaRPr lang="de-CH" sz="1400" dirty="0">
              <a:latin typeface="+mj-lt"/>
            </a:endParaRPr>
          </a:p>
          <a:p>
            <a:pPr marL="0" indent="0" algn="r">
              <a:spcBef>
                <a:spcPts val="300"/>
              </a:spcBef>
              <a:buNone/>
            </a:pPr>
            <a:r>
              <a:rPr lang="de-CH" sz="1400" dirty="0">
                <a:latin typeface="+mj-lt"/>
              </a:rPr>
              <a:t>24.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5805196" cy="1769780"/>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a:t>
            </a:r>
            <a:r>
              <a:rPr lang="en-US" sz="850" dirty="0">
                <a:effectLst/>
                <a:latin typeface="Courier New" panose="02070309020205020404" pitchFamily="49" charset="0"/>
                <a:ea typeface="Calibri" panose="020F0502020204030204" pitchFamily="34" charset="0"/>
                <a:cs typeface="Courier New" panose="02070309020205020404" pitchFamily="49" charset="0"/>
              </a:rPr>
              <a:t>-observation-time</a:t>
            </a: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yp:push-update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yp:push-change-update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sysc:system-capabilities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notc:subscription-capabilities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yang-push-observation-supported?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inotifseq:notification-support</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{yang-push-observation-timestamp}?</a:t>
            </a:r>
            <a:endParaRPr lang="de-CH" sz="85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YANG-Push Notifications with </a:t>
            </a:r>
            <a:r>
              <a:rPr lang="en-US" sz="2800" b="1" dirty="0">
                <a:solidFill>
                  <a:srgbClr val="FF0000"/>
                </a:solidFill>
              </a:rPr>
              <a:t>Observation Timestamping</a:t>
            </a:r>
            <a:br>
              <a:rPr lang="en-GB" sz="3200" dirty="0"/>
            </a:br>
            <a:r>
              <a:rPr lang="en-US" sz="2400" dirty="0">
                <a:solidFill>
                  <a:schemeClr val="bg2">
                    <a:lumMod val="75000"/>
                  </a:schemeClr>
                </a:solidFill>
              </a:rPr>
              <a:t>For push-update and push-change-update</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b="1" dirty="0"/>
              <a:t>To correlate network data </a:t>
            </a:r>
            <a:r>
              <a:rPr lang="en-US" sz="1700" dirty="0"/>
              <a:t>among different Network Telemetry planes as described in Section 3.1 of </a:t>
            </a:r>
            <a:r>
              <a:rPr lang="en-US" sz="1700" dirty="0">
                <a:hlinkClick r:id="rId2"/>
              </a:rPr>
              <a:t>RFC 9232</a:t>
            </a:r>
            <a:r>
              <a:rPr lang="en-US" sz="1700" dirty="0"/>
              <a:t> or among different YANG push subscription types defined in Section 3.1 of </a:t>
            </a:r>
            <a:r>
              <a:rPr lang="en-US" sz="1700" dirty="0">
                <a:hlinkClick r:id="rId3"/>
              </a:rPr>
              <a:t>RFC 8641</a:t>
            </a:r>
            <a:r>
              <a:rPr lang="en-US" sz="1700" dirty="0"/>
              <a:t>, </a:t>
            </a:r>
            <a:r>
              <a:rPr lang="en-US" sz="1700" b="1" dirty="0"/>
              <a:t>network observation timestamping is needed to understand the timely relationship among these different planes and YANG push subscription types.</a:t>
            </a:r>
          </a:p>
          <a:p>
            <a:r>
              <a:rPr lang="en-US" sz="1700" dirty="0">
                <a:hlinkClick r:id="rId4"/>
              </a:rPr>
              <a:t>draft-</a:t>
            </a:r>
            <a:r>
              <a:rPr lang="en-US" sz="1700" dirty="0" err="1">
                <a:hlinkClick r:id="rId4"/>
              </a:rPr>
              <a:t>tgraf</a:t>
            </a:r>
            <a:r>
              <a:rPr lang="en-US" sz="1700" dirty="0">
                <a:hlinkClick r:id="rId4"/>
              </a:rPr>
              <a:t>-netconf-yang-push-observation-time</a:t>
            </a:r>
            <a:r>
              <a:rPr lang="en-US" sz="1700" dirty="0">
                <a:solidFill>
                  <a:srgbClr val="272B30"/>
                </a:solidFill>
              </a:rPr>
              <a:t> extends </a:t>
            </a:r>
            <a:r>
              <a:rPr lang="en-US" sz="1700" dirty="0"/>
              <a:t>the YANG push streaming update notification defined in </a:t>
            </a:r>
            <a:r>
              <a:rPr lang="en-US" sz="1700" dirty="0">
                <a:hlinkClick r:id="rId3"/>
              </a:rPr>
              <a:t>RFC 8641 </a:t>
            </a:r>
            <a:r>
              <a:rPr lang="en-US" sz="1700" dirty="0"/>
              <a:t>with:</a:t>
            </a:r>
          </a:p>
          <a:p>
            <a:pPr lvl="1"/>
            <a:r>
              <a:rPr lang="en-US" sz="1700" b="1" dirty="0"/>
              <a:t>observation-time: </a:t>
            </a:r>
            <a:r>
              <a:rPr lang="en-US" sz="1700" dirty="0"/>
              <a:t>Describes the measurement observation time for the "push-update" notification in a "periodical" and for the "push-change-update" notification in a "on-change" subscription. </a:t>
            </a:r>
          </a:p>
          <a:p>
            <a:pPr lvl="1"/>
            <a:r>
              <a:rPr lang="en-US" sz="1700" b="1" dirty="0"/>
              <a:t>point-in-time: </a:t>
            </a:r>
            <a:r>
              <a:rPr lang="en-US" sz="1700" dirty="0"/>
              <a:t>Describes at which point in time the value of observation-time was observed.</a:t>
            </a:r>
          </a:p>
          <a:p>
            <a:pPr>
              <a:buFont typeface="Wingdings" panose="05000000000000000000" pitchFamily="2" charset="2"/>
              <a:buChar char="Ø"/>
            </a:pPr>
            <a:r>
              <a:rPr lang="en-US" sz="1700" b="1" dirty="0">
                <a:solidFill>
                  <a:srgbClr val="FF0000"/>
                </a:solidFill>
              </a:rPr>
              <a:t>Changes in -02:</a:t>
            </a:r>
            <a:r>
              <a:rPr lang="en-US" sz="1700" dirty="0"/>
              <a:t> Changed semantics;  observation-time describes when and point-in-time at which point in time. Added new YANG-Push notification capabilities.</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10</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3254170"/>
            <a:ext cx="5257800" cy="3449470"/>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85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850" dirty="0">
                <a:effectLs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850" dirty="0">
                <a:effectLs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ietf-yang-push:push-update</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ietf-yp-observation-time:observation-time</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"2023-02-04T16:30:09.44Z",</a:t>
            </a: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ietf-yp-observation-time:point-in-time</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"current-accounting",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"datastore-contents":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ietf-interfaces:interfaces</a:t>
            </a: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"interface":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"name": "eth0",</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"type":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iana-if-type:ethernetCsmacd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oper</a:t>
            </a:r>
            <a:r>
              <a:rPr lang="en-US" sz="850" dirty="0">
                <a:effectLst/>
                <a:latin typeface="Courier New" panose="02070309020205020404" pitchFamily="49" charset="0"/>
                <a:ea typeface="Calibri" panose="020F0502020204030204" pitchFamily="34" charset="0"/>
                <a:cs typeface="Courier New" panose="02070309020205020404" pitchFamily="49" charset="0"/>
              </a:rPr>
              <a:t>-status": "up",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mtu</a:t>
            </a:r>
            <a:r>
              <a:rPr lang="en-US" sz="850" dirty="0">
                <a:effectLst/>
                <a:latin typeface="Courier New" panose="02070309020205020404" pitchFamily="49" charset="0"/>
                <a:ea typeface="Calibri" panose="020F0502020204030204" pitchFamily="34" charset="0"/>
                <a:cs typeface="Courier New" panose="02070309020205020404" pitchFamily="49" charset="0"/>
              </a:rPr>
              <a:t>": 1500</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p:txBody>
      </p:sp>
    </p:spTree>
    <p:extLst>
      <p:ext uri="{BB962C8B-B14F-4D97-AF65-F5344CB8AC3E}">
        <p14:creationId xmlns:p14="http://schemas.microsoft.com/office/powerpoint/2010/main" val="3678903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5805196" cy="190975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-yang-push-revision</a:t>
            </a: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sn:establish-subscription</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sn:input</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module-version-config* [module-name]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module-name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rev:revision-date-or-label</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revision-label?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ysver:version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sn:subscription-started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module-version* [module-name]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module-name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revision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rev:revision-date-or-label</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revision-label?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ysver:version</a:t>
            </a:r>
            <a:endParaRPr lang="de-CH" sz="85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Support of </a:t>
            </a:r>
            <a:r>
              <a:rPr lang="en-US" sz="2800" b="1" dirty="0">
                <a:solidFill>
                  <a:srgbClr val="FF0000"/>
                </a:solidFill>
              </a:rPr>
              <a:t>Versioning</a:t>
            </a:r>
            <a:r>
              <a:rPr lang="en-US" sz="2800" b="1" dirty="0"/>
              <a:t> in YANG Notifications Subscription</a:t>
            </a:r>
            <a:br>
              <a:rPr lang="en-US" sz="2800" b="1" dirty="0"/>
            </a:br>
            <a:r>
              <a:rPr lang="en-US" sz="2400" dirty="0">
                <a:solidFill>
                  <a:schemeClr val="bg2">
                    <a:lumMod val="75000"/>
                  </a:schemeClr>
                </a:solidFill>
              </a:rPr>
              <a:t>For subscription state change notification messages</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b="1" dirty="0"/>
              <a:t>Network operators need to control semantics in its data processing pipeline. That includes YANG-Push.</a:t>
            </a:r>
          </a:p>
          <a:p>
            <a:r>
              <a:rPr lang="en-US" sz="1700" dirty="0"/>
              <a:t>This is today only possible during YANG-Push subscription but not when nodes are being upgraded or when messages are being published for configured subscription.</a:t>
            </a:r>
          </a:p>
          <a:p>
            <a:r>
              <a:rPr lang="en-US" sz="1700" dirty="0">
                <a:hlinkClick r:id="rId2"/>
              </a:rPr>
              <a:t>draft-</a:t>
            </a:r>
            <a:r>
              <a:rPr lang="en-US" sz="1700" dirty="0" err="1">
                <a:hlinkClick r:id="rId2"/>
              </a:rPr>
              <a:t>ietf</a:t>
            </a:r>
            <a:r>
              <a:rPr lang="en-US" sz="1700" dirty="0">
                <a:hlinkClick r:id="rId2"/>
              </a:rPr>
              <a:t>-netconf-yang-notifications-versioning</a:t>
            </a:r>
            <a:r>
              <a:rPr lang="en-US" sz="1700" dirty="0"/>
              <a:t> extends the YANG push subscription and publishing mechanism defined in </a:t>
            </a:r>
            <a:r>
              <a:rPr lang="en-US" sz="1700" dirty="0">
                <a:hlinkClick r:id="rId3"/>
              </a:rPr>
              <a:t>RFC 8641</a:t>
            </a:r>
            <a:r>
              <a:rPr lang="en-US" sz="1700" dirty="0"/>
              <a:t>:</a:t>
            </a:r>
          </a:p>
          <a:p>
            <a:pPr lvl="1"/>
            <a:r>
              <a:rPr lang="en-US" sz="1700" b="1" dirty="0"/>
              <a:t>By adding the ability to subscribe to a specific revision </a:t>
            </a:r>
            <a:r>
              <a:rPr lang="en-US" sz="1700" dirty="0"/>
              <a:t>or latest-compatible-</a:t>
            </a:r>
            <a:r>
              <a:rPr lang="en-US" sz="1700" dirty="0" err="1"/>
              <a:t>semversion</a:t>
            </a:r>
            <a:r>
              <a:rPr lang="en-US" sz="1700" dirty="0"/>
              <a:t> of one or more yang modules.</a:t>
            </a:r>
          </a:p>
          <a:p>
            <a:pPr lvl="1"/>
            <a:r>
              <a:rPr lang="en-US" sz="1700" b="1" dirty="0"/>
              <a:t>By extending the YANG push Subscription State Change Notifications Message </a:t>
            </a:r>
            <a:r>
              <a:rPr lang="en-US" sz="1700" dirty="0"/>
              <a:t>so that the YANG push receiver learns beside the </a:t>
            </a:r>
            <a:r>
              <a:rPr lang="en-US" sz="1700" dirty="0" err="1"/>
              <a:t>xpath</a:t>
            </a:r>
            <a:r>
              <a:rPr lang="en-US" sz="1700" dirty="0"/>
              <a:t> and the sub-tree filter also the yang module name, revision and revision-label.</a:t>
            </a:r>
          </a:p>
          <a:p>
            <a:pPr>
              <a:buFont typeface="Wingdings" panose="05000000000000000000" pitchFamily="2" charset="2"/>
              <a:buChar char="Ø"/>
            </a:pPr>
            <a:r>
              <a:rPr lang="en-US" sz="1700" b="1" dirty="0">
                <a:solidFill>
                  <a:srgbClr val="FF0000"/>
                </a:solidFill>
              </a:rPr>
              <a:t>Changes in -05: </a:t>
            </a:r>
            <a:r>
              <a:rPr lang="en-US" sz="1700" dirty="0"/>
              <a:t>Changed </a:t>
            </a:r>
            <a:r>
              <a:rPr lang="en-US" sz="1700" dirty="0" err="1"/>
              <a:t>ietf</a:t>
            </a:r>
            <a:r>
              <a:rPr lang="en-US" sz="1700" dirty="0"/>
              <a:t>-yang-</a:t>
            </a:r>
            <a:r>
              <a:rPr lang="en-US" sz="1700" dirty="0" err="1"/>
              <a:t>push.yang</a:t>
            </a:r>
            <a:r>
              <a:rPr lang="en-US" sz="1700" dirty="0"/>
              <a:t> augmentation to resolve YANG issue that within a "case" statement identifiers need to be unique. </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3524988"/>
            <a:ext cx="5257800" cy="3201774"/>
          </a:xfrm>
          <a:prstGeom prst="rect">
            <a:avLst/>
          </a:prstGeom>
          <a:noFill/>
        </p:spPr>
        <p:txBody>
          <a:bodyPr wrap="square">
            <a:spAutoFit/>
          </a:bodyPr>
          <a:lstStyle/>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900" dirty="0">
                <a:effectLs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900" dirty="0">
                <a:effectLs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ietf-subscribed-notification:</a:t>
            </a:r>
            <a:r>
              <a:rPr lang="en-US" sz="9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subscription-started</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ietf-datastores:operational</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ietf-yang-push:datastore-xpath-filter</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"2014-05-08",</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ietf-yang-push-revision:module-name</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-interfaces",</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ietf-yang-push-revision:revision-label</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ietf-distributed-notif:message-observation-domain-id</a:t>
            </a:r>
            <a:r>
              <a:rPr lang="en-US" sz="900" dirty="0">
                <a:effectLst/>
                <a:latin typeface="Courier New" panose="02070309020205020404" pitchFamily="49" charset="0"/>
                <a:ea typeface="Calibri" panose="020F0502020204030204" pitchFamily="34" charset="0"/>
                <a:cs typeface="Courier New" panose="02070309020205020404" pitchFamily="49" charset="0"/>
              </a:rPr>
              <a:t>": [1,2],</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"transport":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ietf-udp-notif-transport:udp-notif</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"encoding": "encode-</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json</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ietf-yang-push:periodic</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a:t>
            </a:r>
            <a:r>
              <a:rPr lang="en-US" sz="900" dirty="0">
                <a:effectLst/>
                <a:latin typeface="Courier New" panose="02070309020205020404" pitchFamily="49" charset="0"/>
                <a:ea typeface="Calibri" panose="020F0502020204030204" pitchFamily="34" charset="0"/>
                <a:cs typeface="Courier New" panose="02070309020205020404" pitchFamily="49" charset="0"/>
              </a:rPr>
              <a:t>": 100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p:txBody>
      </p:sp>
    </p:spTree>
    <p:extLst>
      <p:ext uri="{BB962C8B-B14F-4D97-AF65-F5344CB8AC3E}">
        <p14:creationId xmlns:p14="http://schemas.microsoft.com/office/powerpoint/2010/main" val="663752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Augmented-by Addition</a:t>
            </a:r>
            <a:br>
              <a:rPr lang="en-US" sz="3600" dirty="0"/>
            </a:br>
            <a:r>
              <a:rPr lang="en-US" sz="2400" dirty="0">
                <a:solidFill>
                  <a:schemeClr val="bg2">
                    <a:lumMod val="75000"/>
                  </a:schemeClr>
                </a:solidFill>
              </a:rPr>
              <a:t>YANG Library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2066518"/>
            <a:ext cx="5257800" cy="2888868"/>
          </a:xfrm>
          <a:prstGeom prst="rect">
            <a:avLst/>
          </a:prstGeom>
          <a:noFill/>
        </p:spPr>
        <p:txBody>
          <a:bodyPr wrap="square">
            <a:spAutoFit/>
          </a:bodyPr>
          <a:lstStyle/>
          <a:p>
            <a:pPr marL="0" marR="0">
              <a:lnSpc>
                <a:spcPct val="107000"/>
              </a:lnSpc>
              <a:spcBef>
                <a:spcPts val="0"/>
              </a:spcBef>
              <a:spcAft>
                <a:spcPts val="0"/>
              </a:spcAft>
            </a:pP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highlight>
                  <a:srgbClr val="00FF00"/>
                </a:highlight>
                <a:latin typeface="Courier New" panose="02070309020205020404" pitchFamily="49" charset="0"/>
                <a:cs typeface="Courier New" panose="02070309020205020404" pitchFamily="49" charset="0"/>
              </a:rPr>
              <a:t>ietf-yang-library</a:t>
            </a:r>
            <a:endParaRPr lang="de-CH" sz="1000" dirty="0">
              <a:highlight>
                <a:srgbClr val="00FF00"/>
              </a:highligh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yang-library</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-set*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string</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namespace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submodule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feature*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deviation</a:t>
            </a:r>
            <a:r>
              <a:rPr lang="de-CH" sz="1000" dirty="0">
                <a:latin typeface="Courier New" panose="02070309020205020404" pitchFamily="49" charset="0"/>
                <a:cs typeface="Courier New" panose="02070309020205020404" pitchFamily="49" charset="0"/>
              </a:rPr>
              <a:t>*                  -&gt;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a:t>
            </a:r>
            <a:r>
              <a:rPr lang="de-CH" sz="1000" dirty="0" err="1">
                <a:latin typeface="Courier New" panose="02070309020205020404" pitchFamily="49" charset="0"/>
                <a:cs typeface="Courier New" panose="02070309020205020404" pitchFamily="49" charset="0"/>
              </a:rPr>
              <a:t>name</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  |  |  +--</a:t>
            </a:r>
            <a:r>
              <a:rPr lang="de-CH" sz="1000" dirty="0" err="1">
                <a:highlight>
                  <a:srgbClr val="FFFF00"/>
                </a:highlight>
                <a:latin typeface="Courier New" panose="02070309020205020404" pitchFamily="49" charset="0"/>
                <a:cs typeface="Courier New" panose="02070309020205020404" pitchFamily="49" charset="0"/>
              </a:rPr>
              <a:t>ro</a:t>
            </a:r>
            <a:r>
              <a:rPr lang="de-CH" sz="1000" dirty="0">
                <a:highlight>
                  <a:srgbClr val="FFFF00"/>
                </a:highlight>
                <a:latin typeface="Courier New" panose="02070309020205020404" pitchFamily="49" charset="0"/>
                <a:cs typeface="Courier New" panose="02070309020205020404" pitchFamily="49" charset="0"/>
              </a:rPr>
              <a:t> </a:t>
            </a:r>
            <a:r>
              <a:rPr lang="de-CH" sz="1000" dirty="0" err="1">
                <a:highlight>
                  <a:srgbClr val="FFFF00"/>
                </a:highlight>
                <a:latin typeface="Courier New" panose="02070309020205020404" pitchFamily="49" charset="0"/>
                <a:cs typeface="Courier New" panose="02070309020205020404" pitchFamily="49" charset="0"/>
              </a:rPr>
              <a:t>yanglib-aug:augmented-by</a:t>
            </a:r>
            <a:r>
              <a:rPr lang="de-CH" sz="1000" dirty="0">
                <a:highlight>
                  <a:srgbClr val="FFFF00"/>
                </a:highlight>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-&gt; ../../</a:t>
            </a:r>
            <a:r>
              <a:rPr lang="de-CH" sz="1000" dirty="0" err="1">
                <a:highlight>
                  <a:srgbClr val="FFFF00"/>
                </a:highlight>
                <a:latin typeface="Courier New" panose="02070309020205020404" pitchFamily="49" charset="0"/>
                <a:cs typeface="Courier New" panose="02070309020205020404" pitchFamily="49" charset="0"/>
              </a:rPr>
              <a:t>yanglib:module</a:t>
            </a:r>
            <a:r>
              <a:rPr lang="de-CH" sz="1000" dirty="0">
                <a:highlight>
                  <a:srgbClr val="FFFF00"/>
                </a:highlight>
                <a:latin typeface="Courier New" panose="02070309020205020404" pitchFamily="49" charset="0"/>
                <a:cs typeface="Courier New" panose="02070309020205020404" pitchFamily="49" charset="0"/>
              </a:rPr>
              <a:t>/</a:t>
            </a:r>
            <a:r>
              <a:rPr lang="de-CH" sz="1000" dirty="0" err="1">
                <a:highlight>
                  <a:srgbClr val="FFFF00"/>
                </a:highlight>
                <a:latin typeface="Courier New" panose="02070309020205020404" pitchFamily="49" charset="0"/>
                <a:cs typeface="Courier New" panose="02070309020205020404" pitchFamily="49" charset="0"/>
              </a:rPr>
              <a:t>name</a:t>
            </a:r>
            <a:endParaRPr lang="de-CH" sz="1000" dirty="0">
              <a:highlight>
                <a:srgbClr val="FFFF00"/>
              </a:highlight>
              <a:latin typeface="Courier New" panose="02070309020205020404" pitchFamily="49" charset="0"/>
              <a:cs typeface="Courier New" panose="02070309020205020404" pitchFamily="49" charset="0"/>
            </a:endParaRP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6326155" y="2066518"/>
            <a:ext cx="5358571" cy="430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a:t>
            </a:r>
          </a:p>
          <a:p>
            <a:r>
              <a:rPr lang="en-US" sz="1700" dirty="0"/>
              <a:t>With YANG Library the relationship among the subscribed YANG modules can be determined from the top of the YANG tree. </a:t>
            </a:r>
            <a:r>
              <a:rPr lang="en-US" sz="1700" b="1" dirty="0"/>
              <a:t>What is missing is the ability to discover dependencies within the YANG tree</a:t>
            </a:r>
            <a:r>
              <a:rPr lang="en-US" sz="1700" dirty="0"/>
              <a:t>.</a:t>
            </a:r>
          </a:p>
          <a:p>
            <a:r>
              <a:rPr lang="en-US" sz="1800" dirty="0">
                <a:hlinkClick r:id="rId3"/>
              </a:rPr>
              <a:t>draft-</a:t>
            </a:r>
            <a:r>
              <a:rPr lang="en-US" sz="1800" dirty="0" err="1">
                <a:hlinkClick r:id="rId3"/>
              </a:rPr>
              <a:t>lincla</a:t>
            </a:r>
            <a:r>
              <a:rPr lang="en-US" sz="1800" dirty="0">
                <a:hlinkClick r:id="rId3"/>
              </a:rPr>
              <a:t>-netconf-yang-library-augmentation</a:t>
            </a:r>
            <a:r>
              <a:rPr lang="en-US" sz="1700" dirty="0"/>
              <a:t> extends the YANG library defined in </a:t>
            </a:r>
            <a:r>
              <a:rPr lang="en-US" sz="1700" dirty="0">
                <a:hlinkClick r:id="rId4"/>
              </a:rPr>
              <a:t>RFC 8525</a:t>
            </a:r>
            <a:r>
              <a:rPr lang="en-US" sz="1700" dirty="0"/>
              <a:t>:</a:t>
            </a:r>
          </a:p>
          <a:p>
            <a:pPr lvl="1"/>
            <a:r>
              <a:rPr lang="en-US" sz="1700" b="1" dirty="0"/>
              <a:t>By adding augmented-by YANG module relation</a:t>
            </a:r>
            <a:r>
              <a:rPr lang="en-US" sz="1700" dirty="0"/>
              <a:t>.</a:t>
            </a:r>
          </a:p>
          <a:p>
            <a:pPr>
              <a:buFont typeface="Wingdings" panose="05000000000000000000" pitchFamily="2" charset="2"/>
              <a:buChar char="Ø"/>
            </a:pPr>
            <a:r>
              <a:rPr lang="en-US" sz="1700" b="1" dirty="0">
                <a:solidFill>
                  <a:srgbClr val="FF0000"/>
                </a:solidFill>
              </a:rPr>
              <a:t>Changes in -01: </a:t>
            </a:r>
            <a:r>
              <a:rPr lang="en-US" sz="1700" dirty="0"/>
              <a:t>Section 3.1 is now detailing the relationship to YANG-Push to Message Broker Integration architecture and how its being applied.</a:t>
            </a:r>
          </a:p>
          <a:p>
            <a:pPr marL="457200" lvl="1" indent="0">
              <a:buNone/>
            </a:pPr>
            <a:endParaRPr lang="en-US" sz="1700" dirty="0"/>
          </a:p>
        </p:txBody>
      </p:sp>
    </p:spTree>
    <p:extLst>
      <p:ext uri="{BB962C8B-B14F-4D97-AF65-F5344CB8AC3E}">
        <p14:creationId xmlns:p14="http://schemas.microsoft.com/office/powerpoint/2010/main" val="232571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Validate </a:t>
            </a:r>
            <a:r>
              <a:rPr lang="en-US" sz="2800" b="1" dirty="0" err="1"/>
              <a:t>anydata</a:t>
            </a:r>
            <a:r>
              <a:rPr lang="en-US" sz="2800" b="1" dirty="0"/>
              <a:t> schema subtree with YANG Library</a:t>
            </a:r>
            <a:br>
              <a:rPr lang="en-US" sz="3600" dirty="0"/>
            </a:br>
            <a:r>
              <a:rPr lang="en-US" sz="2400" dirty="0">
                <a:solidFill>
                  <a:schemeClr val="bg2">
                    <a:lumMod val="75000"/>
                  </a:schemeClr>
                </a:solidFill>
              </a:rPr>
              <a:t>RFC 7950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1627974"/>
            <a:ext cx="5257800" cy="748282"/>
          </a:xfrm>
          <a:prstGeom prst="rect">
            <a:avLst/>
          </a:prstGeom>
          <a:noFill/>
        </p:spPr>
        <p:txBody>
          <a:bodyPr wrap="square">
            <a:spAutoFit/>
          </a:bodyPr>
          <a:lstStyle/>
          <a:p>
            <a:pPr marL="0" marR="0">
              <a:lnSpc>
                <a:spcPct val="107000"/>
              </a:lnSpc>
              <a:spcBef>
                <a:spcPts val="0"/>
              </a:spcBef>
              <a:spcAft>
                <a:spcPts val="0"/>
              </a:spcAft>
            </a:pP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notifications:</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+---n push-update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id?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sn:subscription-id</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datastore-contents?   </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&lt;</a:t>
            </a:r>
            <a:r>
              <a:rPr lang="en-US" sz="10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anydata</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&gt;</a:t>
            </a: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5327915" y="1627973"/>
            <a:ext cx="6475444" cy="2004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 The subscribed YANG datastore content is published as </a:t>
            </a:r>
            <a:r>
              <a:rPr lang="en-US" sz="1700" dirty="0" err="1"/>
              <a:t>anydata</a:t>
            </a:r>
            <a:r>
              <a:rPr lang="en-US" sz="1700" dirty="0"/>
              <a:t>, event though the content has a valid schema.</a:t>
            </a:r>
          </a:p>
          <a:p>
            <a:r>
              <a:rPr lang="en-US" sz="1700" dirty="0"/>
              <a:t>RFC 7950 lacks specification how the data model of </a:t>
            </a:r>
            <a:r>
              <a:rPr lang="en-US" sz="1700" dirty="0" err="1"/>
              <a:t>anydata</a:t>
            </a:r>
            <a:r>
              <a:rPr lang="en-US" sz="1700" dirty="0"/>
              <a:t> content is exposed through YANG library defined in </a:t>
            </a:r>
            <a:r>
              <a:rPr lang="en-US" sz="1700" dirty="0">
                <a:hlinkClick r:id="rId3"/>
              </a:rPr>
              <a:t>RFC 8525</a:t>
            </a:r>
            <a:r>
              <a:rPr lang="en-US" sz="1700" dirty="0"/>
              <a:t>.</a:t>
            </a:r>
          </a:p>
          <a:p>
            <a:r>
              <a:rPr lang="en-US" sz="1800" dirty="0">
                <a:hlinkClick r:id="rId4"/>
              </a:rPr>
              <a:t>draft-</a:t>
            </a:r>
            <a:r>
              <a:rPr lang="en-US" sz="1800" dirty="0" err="1">
                <a:hlinkClick r:id="rId4"/>
              </a:rPr>
              <a:t>aelhassany</a:t>
            </a:r>
            <a:r>
              <a:rPr lang="en-US" sz="1800" dirty="0">
                <a:hlinkClick r:id="rId4"/>
              </a:rPr>
              <a:t>-</a:t>
            </a:r>
            <a:r>
              <a:rPr lang="en-US" sz="1800" dirty="0" err="1">
                <a:hlinkClick r:id="rId4"/>
              </a:rPr>
              <a:t>anydata</a:t>
            </a:r>
            <a:r>
              <a:rPr lang="en-US" sz="1800" dirty="0">
                <a:hlinkClick r:id="rId4"/>
              </a:rPr>
              <a:t>-validation</a:t>
            </a:r>
            <a:r>
              <a:rPr lang="en-US" sz="1700" dirty="0"/>
              <a:t> extends </a:t>
            </a:r>
            <a:r>
              <a:rPr lang="en-US" sz="1700" dirty="0">
                <a:hlinkClick r:id="rId5"/>
              </a:rPr>
              <a:t>RFC 7950 </a:t>
            </a:r>
            <a:r>
              <a:rPr lang="en-US" sz="1700" dirty="0"/>
              <a:t>by describing:</a:t>
            </a:r>
          </a:p>
          <a:p>
            <a:pPr lvl="1"/>
            <a:r>
              <a:rPr lang="en-US" sz="1700" b="1" dirty="0"/>
              <a:t>How </a:t>
            </a:r>
            <a:r>
              <a:rPr lang="en-US" sz="1700" b="1" dirty="0" err="1"/>
              <a:t>anydata</a:t>
            </a:r>
            <a:r>
              <a:rPr lang="en-US" sz="1700" b="1" dirty="0"/>
              <a:t> can be validated with YANG Library.</a:t>
            </a:r>
            <a:endParaRPr lang="en-US" sz="1700" dirty="0"/>
          </a:p>
        </p:txBody>
      </p:sp>
      <p:sp>
        <p:nvSpPr>
          <p:cNvPr id="4" name="TextBox 3">
            <a:extLst>
              <a:ext uri="{FF2B5EF4-FFF2-40B4-BE49-F238E27FC236}">
                <a16:creationId xmlns:a16="http://schemas.microsoft.com/office/drawing/2014/main" id="{BB15C14F-D519-CCE3-0F17-B3FC5F239640}"/>
              </a:ext>
            </a:extLst>
          </p:cNvPr>
          <p:cNvSpPr txBox="1"/>
          <p:nvPr/>
        </p:nvSpPr>
        <p:spPr>
          <a:xfrm>
            <a:off x="838200" y="2594899"/>
            <a:ext cx="4489715" cy="2092881"/>
          </a:xfrm>
          <a:prstGeom prst="rect">
            <a:avLst/>
          </a:prstGeom>
          <a:noFill/>
        </p:spPr>
        <p:txBody>
          <a:bodyPr wrap="square">
            <a:spAutoFit/>
          </a:bodyPr>
          <a:lstStyle/>
          <a:p>
            <a:r>
              <a:rPr lang="en-US" sz="1000" b="0" dirty="0">
                <a:effectLst/>
                <a:latin typeface="Courier New" panose="02070309020205020404" pitchFamily="49" charset="0"/>
                <a:cs typeface="Courier New" panose="02070309020205020404" pitchFamily="49" charset="0"/>
              </a:rPr>
              <a:t>{</a:t>
            </a:r>
          </a:p>
          <a:p>
            <a:r>
              <a:rPr lang="en-US" sz="1000" b="0" dirty="0">
                <a:effectLst/>
                <a:latin typeface="Courier New" panose="02070309020205020404" pitchFamily="49" charset="0"/>
                <a:cs typeface="Courier New" panose="02070309020205020404" pitchFamily="49" charset="0"/>
              </a:rPr>
              <a:t>  "</a:t>
            </a:r>
            <a:r>
              <a:rPr lang="en-US" sz="1000" b="0" dirty="0" err="1">
                <a:effectLst/>
                <a:latin typeface="Courier New" panose="02070309020205020404" pitchFamily="49" charset="0"/>
                <a:cs typeface="Courier New" panose="02070309020205020404" pitchFamily="49" charset="0"/>
              </a:rPr>
              <a:t>ietf-yang-push:push-update</a:t>
            </a:r>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"id": 89,</a:t>
            </a:r>
          </a:p>
          <a:p>
            <a:r>
              <a:rPr lang="en-US" sz="1000" b="0" dirty="0">
                <a:effectLst/>
                <a:latin typeface="Courier New" panose="02070309020205020404" pitchFamily="49" charset="0"/>
                <a:cs typeface="Courier New" panose="02070309020205020404" pitchFamily="49" charset="0"/>
              </a:rPr>
              <a:t>    "datastore-contents": {</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ietf-interfaces:interfaces</a:t>
            </a:r>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"interface":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"name": "eth0",</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oper</a:t>
            </a:r>
            <a:r>
              <a:rPr lang="en-US" sz="1000" b="0" dirty="0">
                <a:effectLst/>
                <a:highlight>
                  <a:srgbClr val="FFFF00"/>
                </a:highlight>
                <a:latin typeface="Courier New" panose="02070309020205020404" pitchFamily="49" charset="0"/>
                <a:cs typeface="Courier New" panose="02070309020205020404" pitchFamily="49" charset="0"/>
              </a:rPr>
              <a:t>-status": "down"</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a:t>
            </a:r>
            <a:endParaRPr lang="de-CH" sz="1000" dirty="0"/>
          </a:p>
        </p:txBody>
      </p:sp>
      <p:sp>
        <p:nvSpPr>
          <p:cNvPr id="5" name="TextBox 4">
            <a:extLst>
              <a:ext uri="{FF2B5EF4-FFF2-40B4-BE49-F238E27FC236}">
                <a16:creationId xmlns:a16="http://schemas.microsoft.com/office/drawing/2014/main" id="{9BB496BF-8E93-113E-E283-68B5CE494384}"/>
              </a:ext>
            </a:extLst>
          </p:cNvPr>
          <p:cNvSpPr txBox="1"/>
          <p:nvPr/>
        </p:nvSpPr>
        <p:spPr>
          <a:xfrm>
            <a:off x="5427308" y="3982560"/>
            <a:ext cx="6475444" cy="2677656"/>
          </a:xfrm>
          <a:prstGeom prst="rect">
            <a:avLst/>
          </a:prstGeom>
          <a:noFill/>
        </p:spPr>
        <p:txBody>
          <a:bodyPr wrap="square">
            <a:spAutoFit/>
          </a:bodyPr>
          <a:lstStyle/>
          <a:p>
            <a:r>
              <a:rPr lang="de-CH" sz="1200" b="1" dirty="0">
                <a:latin typeface="Courier New" panose="02070309020205020404" pitchFamily="49" charset="0"/>
                <a:cs typeface="Courier New" panose="02070309020205020404" pitchFamily="49" charset="0"/>
                <a:hlinkClick r:id="rId5"/>
              </a:rPr>
              <a:t>RFC 7950</a:t>
            </a:r>
            <a:endParaRPr lang="de-CH" sz="1200" b="1" dirty="0">
              <a:latin typeface="Courier New" panose="02070309020205020404" pitchFamily="49" charset="0"/>
              <a:cs typeface="Courier New" panose="02070309020205020404" pitchFamily="49" charset="0"/>
            </a:endParaRP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7.10.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Statement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defines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interior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a:t>
            </a:r>
            <a:r>
              <a:rPr lang="de-CH" sz="1200" dirty="0">
                <a:latin typeface="Courier New" panose="02070309020205020404" pitchFamily="49" charset="0"/>
                <a:cs typeface="Courier New" panose="02070309020205020404" pitchFamily="49" charset="0"/>
              </a:rPr>
              <a:t> in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schema</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tree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takes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one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argument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identifier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followed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by</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 block of </a:t>
            </a:r>
            <a:r>
              <a:rPr lang="de-CH" sz="1200" dirty="0" err="1">
                <a:latin typeface="Courier New" panose="02070309020205020404" pitchFamily="49" charset="0"/>
                <a:cs typeface="Courier New" panose="02070309020205020404" pitchFamily="49" charset="0"/>
              </a:rPr>
              <a:t>substatements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holds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detailed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information</a:t>
            </a:r>
            <a:r>
              <a:rPr lang="de-CH" sz="1200" dirty="0">
                <a:latin typeface="Courier New" panose="02070309020205020404" pitchFamily="49" charset="0"/>
                <a:cs typeface="Courier New" panose="02070309020205020404" pitchFamily="49" charset="0"/>
              </a:rPr>
              <a: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used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to</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represent</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unknown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set</a:t>
            </a:r>
            <a:r>
              <a:rPr lang="de-CH" sz="1200" dirty="0">
                <a:latin typeface="Courier New" panose="02070309020205020404" pitchFamily="49" charset="0"/>
                <a:cs typeface="Courier New" panose="02070309020205020404" pitchFamily="49" charset="0"/>
              </a:rPr>
              <a:t> of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can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with</a:t>
            </a:r>
            <a:r>
              <a:rPr lang="de-CH" sz="1200" dirty="0">
                <a:latin typeface="Courier New" panose="02070309020205020404" pitchFamily="49" charset="0"/>
                <a:cs typeface="Courier New" panose="02070309020205020404" pitchFamily="49" charset="0"/>
              </a:rPr>
              <a:t> YANG, </a:t>
            </a:r>
            <a:r>
              <a:rPr lang="de-CH" sz="1200" dirty="0" err="1">
                <a:latin typeface="Courier New" panose="02070309020205020404" pitchFamily="49" charset="0"/>
                <a:cs typeface="Courier New" panose="02070309020205020404" pitchFamily="49" charset="0"/>
              </a:rPr>
              <a:t>except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anyxml</a:t>
            </a:r>
            <a:r>
              <a:rPr lang="de-CH" sz="1200" dirty="0">
                <a:latin typeface="Courier New" panose="02070309020205020404" pitchFamily="49" charset="0"/>
                <a:cs typeface="Courier New" panose="02070309020205020404" pitchFamily="49" charset="0"/>
              </a:rPr>
              <a:t>, but </a:t>
            </a:r>
            <a:r>
              <a:rPr lang="de-CH" sz="1200" dirty="0" err="1">
                <a:latin typeface="Courier New" panose="02070309020205020404" pitchFamily="49" charset="0"/>
                <a:cs typeface="Courier New" panose="02070309020205020404" pitchFamily="49" charset="0"/>
              </a:rPr>
              <a:t>for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not </a:t>
            </a:r>
            <a:r>
              <a:rPr lang="de-CH" sz="1200" dirty="0" err="1">
                <a:latin typeface="Courier New" panose="02070309020205020404" pitchFamily="49" charset="0"/>
                <a:cs typeface="Courier New" panose="02070309020205020404" pitchFamily="49" charset="0"/>
              </a:rPr>
              <a:t>known</a:t>
            </a:r>
            <a:r>
              <a:rPr lang="de-CH" sz="1200" dirty="0">
                <a:latin typeface="Courier New" panose="02070309020205020404" pitchFamily="49" charset="0"/>
                <a:cs typeface="Courier New" panose="02070309020205020404" pitchFamily="49" charset="0"/>
              </a:rPr>
              <a:t> at </a:t>
            </a:r>
            <a:r>
              <a:rPr lang="de-CH" sz="1200" dirty="0" err="1">
                <a:latin typeface="Courier New" panose="02070309020205020404" pitchFamily="49" charset="0"/>
                <a:cs typeface="Courier New" panose="02070309020205020404" pitchFamily="49" charset="0"/>
              </a:rPr>
              <a:t>module</a:t>
            </a:r>
            <a:r>
              <a:rPr lang="de-CH" sz="1200" dirty="0">
                <a:latin typeface="Courier New" panose="02070309020205020404" pitchFamily="49" charset="0"/>
                <a:cs typeface="Courier New" panose="02070309020205020404" pitchFamily="49" charset="0"/>
              </a:rPr>
              <a:t> design time. </a:t>
            </a:r>
            <a:r>
              <a:rPr lang="de-CH" sz="1200" dirty="0" err="1">
                <a:highlight>
                  <a:srgbClr val="FFFF00"/>
                </a:highlight>
                <a:latin typeface="Courier New" panose="02070309020205020404" pitchFamily="49" charset="0"/>
                <a:cs typeface="Courier New" panose="02070309020205020404" pitchFamily="49" charset="0"/>
              </a:rPr>
              <a:t>It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is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possible, </a:t>
            </a:r>
            <a:r>
              <a:rPr lang="de-CH" sz="1200" dirty="0" err="1">
                <a:highlight>
                  <a:srgbClr val="FFFF00"/>
                </a:highlight>
                <a:latin typeface="Courier New" panose="02070309020205020404" pitchFamily="49" charset="0"/>
                <a:cs typeface="Courier New" panose="02070309020205020404" pitchFamily="49" charset="0"/>
              </a:rPr>
              <a:t>though</a:t>
            </a:r>
            <a:r>
              <a:rPr lang="de-CH" sz="1200" dirty="0">
                <a:highlight>
                  <a:srgbClr val="FFFF00"/>
                </a:highlight>
                <a:latin typeface="Courier New" panose="02070309020205020404" pitchFamily="49" charset="0"/>
                <a:cs typeface="Courier New" panose="02070309020205020404" pitchFamily="49" charset="0"/>
              </a:rPr>
              <a:t> not </a:t>
            </a:r>
            <a:r>
              <a:rPr lang="de-CH" sz="1200" dirty="0" err="1">
                <a:highlight>
                  <a:srgbClr val="FFFF00"/>
                </a:highlight>
                <a:latin typeface="Courier New" panose="02070309020205020404" pitchFamily="49" charset="0"/>
                <a:cs typeface="Courier New" panose="02070309020205020404" pitchFamily="49" charset="0"/>
              </a:rPr>
              <a:t>required</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data</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model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anydata</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content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to</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become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known</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through</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protocol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signaling</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other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means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that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are</a:t>
            </a:r>
            <a:r>
              <a:rPr lang="de-CH" sz="1200" dirty="0">
                <a:highlight>
                  <a:srgbClr val="FFFF00"/>
                </a:highlight>
                <a:latin typeface="Courier New" panose="02070309020205020404" pitchFamily="49" charset="0"/>
                <a:cs typeface="Courier New" panose="02070309020205020404" pitchFamily="49" charset="0"/>
              </a:rPr>
              <a:t> outside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scope</a:t>
            </a:r>
            <a:r>
              <a:rPr lang="de-CH" sz="1200" dirty="0">
                <a:highlight>
                  <a:srgbClr val="FFFF00"/>
                </a:highlight>
                <a:latin typeface="Courier New" panose="02070309020205020404" pitchFamily="49" charset="0"/>
                <a:cs typeface="Courier New" panose="02070309020205020404" pitchFamily="49" charset="0"/>
              </a:rPr>
              <a:t> of </a:t>
            </a:r>
            <a:r>
              <a:rPr lang="de-CH" sz="1200" dirty="0" err="1">
                <a:highlight>
                  <a:srgbClr val="FFFF00"/>
                </a:highlight>
                <a:latin typeface="Courier New" panose="02070309020205020404" pitchFamily="49" charset="0"/>
                <a:cs typeface="Courier New" panose="02070309020205020404" pitchFamily="49" charset="0"/>
              </a:rPr>
              <a:t>this</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document</a:t>
            </a:r>
            <a:r>
              <a:rPr lang="de-CH" sz="1200" dirty="0">
                <a:highlight>
                  <a:srgbClr val="FFFF00"/>
                </a:highligh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65782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611065" y="1139134"/>
            <a:ext cx="3209168" cy="5093702"/>
          </a:xfrm>
          <a:prstGeom prst="rect">
            <a:avLst/>
          </a:prstGeom>
          <a:noFill/>
        </p:spPr>
        <p:txBody>
          <a:bodyPr wrap="square">
            <a:spAutoFit/>
          </a:bodyPr>
          <a:lstStyle/>
          <a:p>
            <a:pPr algn="ctr"/>
            <a:r>
              <a:rPr lang="en-US" sz="2500" b="1" dirty="0">
                <a:latin typeface="+mj-lt"/>
              </a:rPr>
              <a:t>« </a:t>
            </a:r>
            <a:r>
              <a:rPr lang="en-US" sz="2500" dirty="0">
                <a:latin typeface="+mj-lt"/>
              </a:rPr>
              <a:t>Do you recognize that addressing those gaps are a prerequisite to enable an automated data processing chain? If yes, </a:t>
            </a:r>
            <a:r>
              <a:rPr lang="en-US" sz="2500" b="1" dirty="0">
                <a:solidFill>
                  <a:srgbClr val="FF0000"/>
                </a:solidFill>
                <a:latin typeface="+mj-lt"/>
              </a:rPr>
              <a:t>please consider to attend IETF 120 NETCONF working group session on Thursday 09:30 – 11:30 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15</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42679" y="2011679"/>
            <a:ext cx="10198072"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b="1" dirty="0">
                <a:solidFill>
                  <a:srgbClr val="FF0000"/>
                </a:solidFill>
              </a:rPr>
              <a:t>Open Point 1: </a:t>
            </a:r>
            <a:r>
              <a:rPr lang="en-US" dirty="0"/>
              <a:t>datastore-contents in push-update or the value in push-change-update uses </a:t>
            </a:r>
            <a:r>
              <a:rPr lang="en-US" dirty="0" err="1"/>
              <a:t>anydata</a:t>
            </a:r>
            <a:r>
              <a:rPr lang="en-US" dirty="0"/>
              <a:t> as data type which contents does not have a schema defined. </a:t>
            </a:r>
            <a:r>
              <a:rPr lang="en-US" sz="2000" dirty="0">
                <a:hlinkClick r:id="rId2"/>
              </a:rPr>
              <a:t>draft-</a:t>
            </a:r>
            <a:r>
              <a:rPr lang="en-US" sz="2000" dirty="0" err="1">
                <a:hlinkClick r:id="rId2"/>
              </a:rPr>
              <a:t>aelhassany</a:t>
            </a:r>
            <a:r>
              <a:rPr lang="en-US" sz="2000" dirty="0">
                <a:hlinkClick r:id="rId2"/>
              </a:rPr>
              <a:t>-</a:t>
            </a:r>
            <a:r>
              <a:rPr lang="en-US" sz="2000" dirty="0" err="1">
                <a:hlinkClick r:id="rId2"/>
              </a:rPr>
              <a:t>anydata</a:t>
            </a:r>
            <a:r>
              <a:rPr lang="en-US" sz="2000" dirty="0">
                <a:hlinkClick r:id="rId2"/>
              </a:rPr>
              <a:t>-validation</a:t>
            </a:r>
            <a:r>
              <a:rPr lang="en-US" sz="2000" dirty="0"/>
              <a:t> addresses that </a:t>
            </a:r>
            <a:r>
              <a:rPr lang="en-US" sz="2000" dirty="0" err="1"/>
              <a:t>anydata</a:t>
            </a:r>
            <a:r>
              <a:rPr lang="en-US" sz="2000" dirty="0"/>
              <a:t> modeled nodes can be validated with YANG Library </a:t>
            </a:r>
            <a:r>
              <a:rPr lang="en-US" sz="2000" dirty="0">
                <a:hlinkClick r:id="rId3"/>
              </a:rPr>
              <a:t>RFC 8525</a:t>
            </a:r>
            <a:r>
              <a:rPr lang="en-US" sz="2000" dirty="0"/>
              <a:t>.</a:t>
            </a:r>
          </a:p>
          <a:p>
            <a:r>
              <a:rPr lang="en-US" b="1" dirty="0">
                <a:solidFill>
                  <a:srgbClr val="FF0000"/>
                </a:solidFill>
              </a:rPr>
              <a:t>Open Point 2: </a:t>
            </a:r>
            <a:r>
              <a:rPr lang="en-US" dirty="0"/>
              <a:t>Definitions how NOTIFICATIONS are encoded in NETCONF are defined in Section 4.2.10 of </a:t>
            </a:r>
            <a:r>
              <a:rPr lang="en-US" dirty="0">
                <a:hlinkClick r:id="rId4"/>
              </a:rPr>
              <a:t>RFC 7950</a:t>
            </a:r>
            <a:r>
              <a:rPr lang="en-US" dirty="0"/>
              <a:t>.  However, specifications for encoding in JSON and CBOR are missing </a:t>
            </a:r>
            <a:r>
              <a:rPr lang="en-US" dirty="0">
                <a:hlinkClick r:id="rId5"/>
              </a:rPr>
              <a:t>RFC 7951 </a:t>
            </a:r>
            <a:r>
              <a:rPr lang="en-US" dirty="0"/>
              <a:t>Confirm finding and propose how this needs to be addressed.</a:t>
            </a:r>
          </a:p>
          <a:p>
            <a:r>
              <a:rPr lang="en-US" b="1" dirty="0">
                <a:solidFill>
                  <a:srgbClr val="FF0000"/>
                </a:solidFill>
              </a:rPr>
              <a:t>Open Point 3: </a:t>
            </a:r>
            <a:r>
              <a:rPr lang="en-US" dirty="0"/>
              <a:t>Test with running code wherever with </a:t>
            </a:r>
            <a:r>
              <a:rPr lang="en-US" sz="2000" dirty="0">
                <a:hlinkClick r:id="rId6"/>
              </a:rPr>
              <a:t>draft-</a:t>
            </a:r>
            <a:r>
              <a:rPr lang="en-US" sz="2000" dirty="0" err="1">
                <a:hlinkClick r:id="rId6"/>
              </a:rPr>
              <a:t>ietf</a:t>
            </a:r>
            <a:r>
              <a:rPr lang="en-US" sz="2000" dirty="0">
                <a:hlinkClick r:id="rId6"/>
              </a:rPr>
              <a:t>-netconf-yang-notifications-versioning</a:t>
            </a:r>
            <a:r>
              <a:rPr lang="en-US" dirty="0"/>
              <a:t> and </a:t>
            </a:r>
            <a:r>
              <a:rPr lang="en-US" sz="2000" dirty="0">
                <a:hlinkClick r:id="rId7"/>
              </a:rPr>
              <a:t>draft-</a:t>
            </a:r>
            <a:r>
              <a:rPr lang="en-US" sz="2000" dirty="0" err="1">
                <a:hlinkClick r:id="rId7"/>
              </a:rPr>
              <a:t>lincla</a:t>
            </a:r>
            <a:r>
              <a:rPr lang="en-US" sz="2000" dirty="0">
                <a:hlinkClick r:id="rId7"/>
              </a:rPr>
              <a:t>-netconf-yang-library-augmentation </a:t>
            </a:r>
            <a:r>
              <a:rPr lang="en-US" dirty="0"/>
              <a:t>all datastore-subtree-filter or datastore-</a:t>
            </a:r>
            <a:r>
              <a:rPr lang="en-US" dirty="0" err="1"/>
              <a:t>xpath</a:t>
            </a:r>
            <a:r>
              <a:rPr lang="en-US" dirty="0"/>
              <a:t>-filter referenced YANG modules and their dependencies can be fully identified.</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Open Points from IETF 119</a:t>
            </a:r>
            <a:br>
              <a:rPr lang="en-US" sz="4000" dirty="0"/>
            </a:br>
            <a:r>
              <a:rPr lang="en-US" sz="2800" dirty="0">
                <a:solidFill>
                  <a:schemeClr val="bg2">
                    <a:lumMod val="75000"/>
                  </a:schemeClr>
                </a:solidFill>
              </a:rPr>
              <a:t>Addressed at IETF 120</a:t>
            </a:r>
            <a:endParaRPr lang="en-US" sz="2700" dirty="0">
              <a:solidFill>
                <a:schemeClr val="bg2">
                  <a:lumMod val="75000"/>
                </a:schemeClr>
              </a:solidFill>
            </a:endParaRPr>
          </a:p>
        </p:txBody>
      </p:sp>
    </p:spTree>
    <p:extLst>
      <p:ext uri="{BB962C8B-B14F-4D97-AF65-F5344CB8AC3E}">
        <p14:creationId xmlns:p14="http://schemas.microsoft.com/office/powerpoint/2010/main" val="3471801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16</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42679" y="1781666"/>
            <a:ext cx="10310778" cy="4401643"/>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Bef>
                <a:spcPts val="300"/>
              </a:spcBef>
              <a:spcAft>
                <a:spcPts val="0"/>
              </a:spcAft>
            </a:pPr>
            <a:r>
              <a:rPr lang="en-US" sz="1800" b="1" dirty="0">
                <a:solidFill>
                  <a:srgbClr val="FF0000"/>
                </a:solidFill>
              </a:rPr>
              <a:t>IETF 115: </a:t>
            </a:r>
            <a:r>
              <a:rPr lang="en-US" sz="1800" dirty="0"/>
              <a:t>Official Project Kickoff. Introduced </a:t>
            </a:r>
            <a:r>
              <a:rPr lang="en-US" sz="1800" dirty="0">
                <a:hlinkClick r:id="rId2"/>
              </a:rPr>
              <a:t>draft-</a:t>
            </a:r>
            <a:r>
              <a:rPr lang="en-US" sz="1800" dirty="0" err="1">
                <a:hlinkClick r:id="rId2"/>
              </a:rPr>
              <a:t>ietf</a:t>
            </a:r>
            <a:r>
              <a:rPr lang="en-US" sz="1800" dirty="0">
                <a:hlinkClick r:id="rId2"/>
              </a:rPr>
              <a:t>-netconf-yang-notifications-versioning</a:t>
            </a:r>
            <a:r>
              <a:rPr lang="en-US" sz="1800" dirty="0"/>
              <a:t>.</a:t>
            </a:r>
          </a:p>
          <a:p>
            <a:pPr>
              <a:spcBef>
                <a:spcPts val="300"/>
              </a:spcBef>
              <a:spcAft>
                <a:spcPts val="0"/>
              </a:spcAft>
            </a:pPr>
            <a:r>
              <a:rPr lang="en-US" sz="1800" b="1" dirty="0">
                <a:solidFill>
                  <a:srgbClr val="FF0000"/>
                </a:solidFill>
              </a:rPr>
              <a:t>IETF 116: </a:t>
            </a:r>
            <a:r>
              <a:rPr lang="en-US" sz="1800" dirty="0"/>
              <a:t>YANG module with augmentations can be registered in Confluent Schema Registry with YANG extension. </a:t>
            </a:r>
            <a:r>
              <a:rPr lang="en-US" sz="1800" dirty="0">
                <a:hlinkClick r:id="rId3"/>
              </a:rPr>
              <a:t>draft-</a:t>
            </a:r>
            <a:r>
              <a:rPr lang="en-US" sz="1800" dirty="0" err="1">
                <a:hlinkClick r:id="rId3"/>
              </a:rPr>
              <a:t>tgraf</a:t>
            </a:r>
            <a:r>
              <a:rPr lang="en-US" sz="1800" dirty="0">
                <a:hlinkClick r:id="rId3"/>
              </a:rPr>
              <a:t>-netconf-</a:t>
            </a:r>
            <a:r>
              <a:rPr lang="en-US" sz="1800" dirty="0" err="1">
                <a:hlinkClick r:id="rId3"/>
              </a:rPr>
              <a:t>notif</a:t>
            </a:r>
            <a:r>
              <a:rPr lang="en-US" sz="1800" dirty="0">
                <a:hlinkClick r:id="rId3"/>
              </a:rPr>
              <a:t>-sequencing</a:t>
            </a:r>
            <a:r>
              <a:rPr lang="en-US" sz="1800" dirty="0"/>
              <a:t>, </a:t>
            </a:r>
            <a:r>
              <a:rPr lang="en-US" sz="1800" dirty="0">
                <a:hlinkClick r:id="rId4"/>
              </a:rPr>
              <a:t>draft-</a:t>
            </a:r>
            <a:r>
              <a:rPr lang="en-US" sz="1800" dirty="0" err="1">
                <a:hlinkClick r:id="rId4"/>
              </a:rPr>
              <a:t>tgraf</a:t>
            </a:r>
            <a:r>
              <a:rPr lang="en-US" sz="1800" dirty="0">
                <a:hlinkClick r:id="rId4"/>
              </a:rPr>
              <a:t>-netconf-yang-push-observation-time</a:t>
            </a:r>
            <a:r>
              <a:rPr lang="en-US" sz="1800" dirty="0"/>
              <a:t> and </a:t>
            </a:r>
            <a:r>
              <a:rPr lang="en-US" sz="1800" dirty="0">
                <a:hlinkClick r:id="rId5"/>
              </a:rPr>
              <a:t>draft-</a:t>
            </a:r>
            <a:r>
              <a:rPr lang="en-US" sz="1800" dirty="0" err="1">
                <a:hlinkClick r:id="rId5"/>
              </a:rPr>
              <a:t>ahuang</a:t>
            </a:r>
            <a:r>
              <a:rPr lang="en-US" sz="1800" dirty="0">
                <a:hlinkClick r:id="rId5"/>
              </a:rPr>
              <a:t>-netconf-</a:t>
            </a:r>
            <a:r>
              <a:rPr lang="en-US" sz="1800" dirty="0" err="1">
                <a:hlinkClick r:id="rId5"/>
              </a:rPr>
              <a:t>notif</a:t>
            </a:r>
            <a:r>
              <a:rPr lang="en-US" sz="1800" dirty="0">
                <a:hlinkClick r:id="rId5"/>
              </a:rPr>
              <a:t>-yang</a:t>
            </a:r>
            <a:r>
              <a:rPr lang="en-US" sz="1800" dirty="0"/>
              <a:t> introduced.</a:t>
            </a:r>
          </a:p>
          <a:p>
            <a:pPr>
              <a:spcBef>
                <a:spcPts val="300"/>
              </a:spcBef>
              <a:spcAft>
                <a:spcPts val="0"/>
              </a:spcAft>
            </a:pPr>
            <a:r>
              <a:rPr lang="en-US" sz="1800" b="1" dirty="0">
                <a:solidFill>
                  <a:srgbClr val="FF0000"/>
                </a:solidFill>
              </a:rPr>
              <a:t>IETF 118: </a:t>
            </a:r>
            <a:r>
              <a:rPr lang="en-US" sz="1800" dirty="0"/>
              <a:t>All relevant YANG modules for a subscribed </a:t>
            </a:r>
            <a:r>
              <a:rPr lang="en-US" sz="1800" dirty="0" err="1"/>
              <a:t>xpath</a:t>
            </a:r>
            <a:r>
              <a:rPr lang="en-US" sz="1800" dirty="0"/>
              <a:t> can be determined through the YANG Library </a:t>
            </a:r>
            <a:r>
              <a:rPr lang="en-US" sz="1800" dirty="0">
                <a:hlinkClick r:id="rId6"/>
              </a:rPr>
              <a:t>RFC 8525 </a:t>
            </a:r>
            <a:r>
              <a:rPr lang="en-US" sz="1800" dirty="0"/>
              <a:t>and retrieved </a:t>
            </a:r>
            <a:r>
              <a:rPr lang="en-US" sz="1800" dirty="0" err="1"/>
              <a:t>throug</a:t>
            </a:r>
            <a:r>
              <a:rPr lang="en-US" sz="1800" dirty="0"/>
              <a:t> NETCONF &lt;get-schema&gt; </a:t>
            </a:r>
            <a:r>
              <a:rPr lang="en-US" sz="1800" dirty="0" err="1"/>
              <a:t>rpc</a:t>
            </a:r>
            <a:r>
              <a:rPr lang="en-US" sz="1800" dirty="0"/>
              <a:t> calls according to </a:t>
            </a:r>
            <a:r>
              <a:rPr lang="en-US" sz="1800" dirty="0">
                <a:hlinkClick r:id="rId6"/>
              </a:rPr>
              <a:t>RFC 6022</a:t>
            </a:r>
            <a:r>
              <a:rPr lang="en-US" sz="1800" dirty="0"/>
              <a:t>.  Gap in YANG library addressed in </a:t>
            </a:r>
            <a:r>
              <a:rPr lang="en-US" sz="1800" dirty="0">
                <a:hlinkClick r:id="rId7"/>
              </a:rPr>
              <a:t>draft-</a:t>
            </a:r>
            <a:r>
              <a:rPr lang="en-US" sz="1800" dirty="0" err="1">
                <a:hlinkClick r:id="rId7"/>
              </a:rPr>
              <a:t>lincla</a:t>
            </a:r>
            <a:r>
              <a:rPr lang="en-US" sz="1800" dirty="0">
                <a:hlinkClick r:id="rId7"/>
              </a:rPr>
              <a:t>-netconf-yang-library-augmentation</a:t>
            </a:r>
            <a:r>
              <a:rPr lang="en-US" sz="1800" dirty="0"/>
              <a:t>.</a:t>
            </a:r>
          </a:p>
          <a:p>
            <a:pPr>
              <a:spcBef>
                <a:spcPts val="300"/>
              </a:spcBef>
              <a:spcAft>
                <a:spcPts val="0"/>
              </a:spcAft>
            </a:pPr>
            <a:r>
              <a:rPr lang="en-US" sz="1800" b="1" dirty="0">
                <a:solidFill>
                  <a:srgbClr val="FF0000"/>
                </a:solidFill>
              </a:rPr>
              <a:t>IETF 119: </a:t>
            </a:r>
            <a:r>
              <a:rPr lang="en-US" sz="1800" dirty="0">
                <a:hlinkClick r:id="rId8"/>
              </a:rPr>
              <a:t>draft-</a:t>
            </a:r>
            <a:r>
              <a:rPr lang="en-US" sz="1800" dirty="0" err="1">
                <a:hlinkClick r:id="rId8"/>
              </a:rPr>
              <a:t>aelhassany</a:t>
            </a:r>
            <a:r>
              <a:rPr lang="en-US" sz="1800" dirty="0">
                <a:hlinkClick r:id="rId8"/>
              </a:rPr>
              <a:t>-</a:t>
            </a:r>
            <a:r>
              <a:rPr lang="en-US" sz="1800" dirty="0" err="1">
                <a:hlinkClick r:id="rId8"/>
              </a:rPr>
              <a:t>anydata</a:t>
            </a:r>
            <a:r>
              <a:rPr lang="en-US" sz="1800" dirty="0">
                <a:hlinkClick r:id="rId8"/>
              </a:rPr>
              <a:t>-validation</a:t>
            </a:r>
            <a:r>
              <a:rPr lang="en-US" sz="1800" dirty="0"/>
              <a:t> addresses that </a:t>
            </a:r>
            <a:r>
              <a:rPr lang="en-US" sz="1800" dirty="0" err="1"/>
              <a:t>anydata</a:t>
            </a:r>
            <a:r>
              <a:rPr lang="en-US" sz="1800" dirty="0"/>
              <a:t> modeled nodes can be validated with YANG Library </a:t>
            </a:r>
            <a:r>
              <a:rPr lang="en-US" sz="1800" dirty="0">
                <a:hlinkClick r:id="rId9"/>
              </a:rPr>
              <a:t>RFC 8525</a:t>
            </a:r>
            <a:r>
              <a:rPr lang="en-US" sz="1800" dirty="0"/>
              <a:t>. 6WIND VSR and Huawei VRP YANG-Push and open-source </a:t>
            </a:r>
            <a:r>
              <a:rPr lang="en-US" sz="1800" dirty="0">
                <a:hlinkClick r:id="rId7"/>
              </a:rPr>
              <a:t>draft-</a:t>
            </a:r>
            <a:r>
              <a:rPr lang="en-US" sz="1800" dirty="0" err="1">
                <a:hlinkClick r:id="rId7"/>
              </a:rPr>
              <a:t>lincla</a:t>
            </a:r>
            <a:r>
              <a:rPr lang="en-US" sz="1800" dirty="0">
                <a:hlinkClick r:id="rId7"/>
              </a:rPr>
              <a:t>-netconf-yang-library-augmentation</a:t>
            </a:r>
            <a:r>
              <a:rPr lang="en-US" sz="1800" dirty="0"/>
              <a:t> implementation validated at hackathon.</a:t>
            </a:r>
          </a:p>
          <a:p>
            <a:pPr>
              <a:spcBef>
                <a:spcPts val="300"/>
              </a:spcBef>
              <a:spcAft>
                <a:spcPts val="0"/>
              </a:spcAft>
            </a:pPr>
            <a:r>
              <a:rPr lang="en-US" sz="1800" b="1" dirty="0">
                <a:solidFill>
                  <a:srgbClr val="FF0000"/>
                </a:solidFill>
              </a:rPr>
              <a:t>IETF 120: </a:t>
            </a:r>
            <a:r>
              <a:rPr lang="en-US" sz="1800" dirty="0"/>
              <a:t>6WIND VSR, Huawei VRP and Cisco IOS XR YANG-Push publisher and </a:t>
            </a:r>
            <a:r>
              <a:rPr lang="en-US" sz="1800" dirty="0">
                <a:hlinkClick r:id="rId8"/>
              </a:rPr>
              <a:t>draft-</a:t>
            </a:r>
            <a:r>
              <a:rPr lang="en-US" sz="1800" dirty="0" err="1">
                <a:hlinkClick r:id="rId8"/>
              </a:rPr>
              <a:t>aelhassany</a:t>
            </a:r>
            <a:r>
              <a:rPr lang="en-US" sz="1800" dirty="0">
                <a:hlinkClick r:id="rId8"/>
              </a:rPr>
              <a:t>-</a:t>
            </a:r>
            <a:r>
              <a:rPr lang="en-US" sz="1800" dirty="0" err="1">
                <a:hlinkClick r:id="rId8"/>
              </a:rPr>
              <a:t>anydata</a:t>
            </a:r>
            <a:r>
              <a:rPr lang="en-US" sz="1800" dirty="0">
                <a:hlinkClick r:id="rId8"/>
              </a:rPr>
              <a:t>-validation</a:t>
            </a:r>
            <a:r>
              <a:rPr lang="en-US" sz="1800" dirty="0"/>
              <a:t> implementation validated at hackathon. Running code proofed that with </a:t>
            </a:r>
            <a:r>
              <a:rPr lang="en-US" sz="1800" dirty="0">
                <a:hlinkClick r:id="rId2"/>
              </a:rPr>
              <a:t>draft-</a:t>
            </a:r>
            <a:r>
              <a:rPr lang="en-US" sz="1800" dirty="0" err="1">
                <a:hlinkClick r:id="rId2"/>
              </a:rPr>
              <a:t>ietf</a:t>
            </a:r>
            <a:r>
              <a:rPr lang="en-US" sz="1800" dirty="0">
                <a:hlinkClick r:id="rId2"/>
              </a:rPr>
              <a:t>-netconf-yang-notifications-versioning</a:t>
            </a:r>
            <a:r>
              <a:rPr lang="en-US" sz="1800" dirty="0"/>
              <a:t> and </a:t>
            </a:r>
            <a:r>
              <a:rPr lang="en-US" sz="1800" dirty="0">
                <a:hlinkClick r:id="rId7"/>
              </a:rPr>
              <a:t>draft-</a:t>
            </a:r>
            <a:r>
              <a:rPr lang="en-US" sz="1800" dirty="0" err="1">
                <a:hlinkClick r:id="rId7"/>
              </a:rPr>
              <a:t>lincla</a:t>
            </a:r>
            <a:r>
              <a:rPr lang="en-US" sz="1800" dirty="0">
                <a:hlinkClick r:id="rId7"/>
              </a:rPr>
              <a:t>-netconf-yang-library-augmentation </a:t>
            </a:r>
            <a:r>
              <a:rPr lang="en-US" sz="1800" dirty="0"/>
              <a:t>all datastore-subtree-filter or datastore-</a:t>
            </a:r>
            <a:r>
              <a:rPr lang="en-US" sz="1800" dirty="0" err="1"/>
              <a:t>xpath</a:t>
            </a:r>
            <a:r>
              <a:rPr lang="en-US" sz="1800" dirty="0"/>
              <a:t>-filter referenced YANG modules and their dependencies can be fully identified.</a:t>
            </a:r>
          </a:p>
          <a:p>
            <a:pPr>
              <a:spcBef>
                <a:spcPts val="300"/>
              </a:spcBef>
              <a:spcAft>
                <a:spcPts val="0"/>
              </a:spcAft>
            </a:pPr>
            <a:r>
              <a:rPr lang="en-US" sz="1800" b="1" dirty="0">
                <a:solidFill>
                  <a:srgbClr val="FF0000"/>
                </a:solidFill>
              </a:rPr>
              <a:t>Sep 2025: </a:t>
            </a:r>
            <a:r>
              <a:rPr lang="en-US" sz="1800" dirty="0"/>
              <a:t>Submit Architecture for YANG-Push to Message Broker Integration to the IESG.</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Milestones</a:t>
            </a:r>
            <a:br>
              <a:rPr lang="en-US" sz="4000" dirty="0"/>
            </a:br>
            <a:r>
              <a:rPr lang="en-US" sz="2800" dirty="0">
                <a:solidFill>
                  <a:schemeClr val="bg2">
                    <a:lumMod val="75000"/>
                  </a:schemeClr>
                </a:solidFill>
              </a:rPr>
              <a:t>IETF </a:t>
            </a:r>
            <a:r>
              <a:rPr lang="en-US" sz="2800">
                <a:solidFill>
                  <a:schemeClr val="bg2">
                    <a:lumMod val="75000"/>
                  </a:schemeClr>
                </a:solidFill>
              </a:rPr>
              <a:t>115 – 120</a:t>
            </a:r>
            <a:endParaRPr lang="en-US" sz="2700" dirty="0">
              <a:solidFill>
                <a:schemeClr val="bg2">
                  <a:lumMod val="75000"/>
                </a:schemeClr>
              </a:solidFill>
            </a:endParaRPr>
          </a:p>
        </p:txBody>
      </p:sp>
    </p:spTree>
    <p:extLst>
      <p:ext uri="{BB962C8B-B14F-4D97-AF65-F5344CB8AC3E}">
        <p14:creationId xmlns:p14="http://schemas.microsoft.com/office/powerpoint/2010/main" val="250330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3" y="6361638"/>
            <a:ext cx="414251" cy="365125"/>
          </a:xfrm>
        </p:spPr>
        <p:txBody>
          <a:bodyPr/>
          <a:lstStyle/>
          <a:p>
            <a:pPr defTabSz="914377"/>
            <a:fld id="{FC4AC485-25DE-431E-B345-9C0A15BB7F8A}" type="slidenum">
              <a:rPr lang="de-CH" sz="1400">
                <a:solidFill>
                  <a:prstClr val="black">
                    <a:tint val="75000"/>
                  </a:prstClr>
                </a:solidFill>
                <a:latin typeface="Calibri" panose="020F0502020204030204"/>
              </a:rPr>
              <a:pPr defTabSz="914377"/>
              <a:t>17</a:t>
            </a:fld>
            <a:endParaRPr lang="de-CH" sz="1400" dirty="0">
              <a:solidFill>
                <a:prstClr val="black">
                  <a:tint val="75000"/>
                </a:prstClr>
              </a:solidFill>
              <a:latin typeface="Calibri" panose="020F0502020204030204"/>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YANG-Push Implementation Status</a:t>
            </a:r>
            <a:br>
              <a:rPr lang="en-US" sz="4000" dirty="0"/>
            </a:br>
            <a:r>
              <a:rPr lang="en-US" sz="2800" dirty="0">
                <a:solidFill>
                  <a:schemeClr val="bg2">
                    <a:lumMod val="75000"/>
                  </a:schemeClr>
                </a:solidFill>
              </a:rPr>
              <a:t>IETF 120</a:t>
            </a:r>
            <a:endParaRPr lang="en-US" sz="2700" dirty="0">
              <a:solidFill>
                <a:schemeClr val="bg2">
                  <a:lumMod val="75000"/>
                </a:schemeClr>
              </a:solidFill>
            </a:endParaRPr>
          </a:p>
        </p:txBody>
      </p:sp>
      <p:graphicFrame>
        <p:nvGraphicFramePr>
          <p:cNvPr id="4" name="Table 3">
            <a:extLst>
              <a:ext uri="{FF2B5EF4-FFF2-40B4-BE49-F238E27FC236}">
                <a16:creationId xmlns:a16="http://schemas.microsoft.com/office/drawing/2014/main" id="{5DBF70CC-97EC-A9C0-4D9B-B62507F3329B}"/>
              </a:ext>
            </a:extLst>
          </p:cNvPr>
          <p:cNvGraphicFramePr>
            <a:graphicFrameLocks noGrp="1"/>
          </p:cNvGraphicFramePr>
          <p:nvPr/>
        </p:nvGraphicFramePr>
        <p:xfrm>
          <a:off x="942394" y="1802656"/>
          <a:ext cx="7691349" cy="4013383"/>
        </p:xfrm>
        <a:graphic>
          <a:graphicData uri="http://schemas.openxmlformats.org/drawingml/2006/table">
            <a:tbl>
              <a:tblPr/>
              <a:tblGrid>
                <a:gridCol w="4941913">
                  <a:extLst>
                    <a:ext uri="{9D8B030D-6E8A-4147-A177-3AD203B41FA5}">
                      <a16:colId xmlns:a16="http://schemas.microsoft.com/office/drawing/2014/main" val="3836300285"/>
                    </a:ext>
                  </a:extLst>
                </a:gridCol>
                <a:gridCol w="990151">
                  <a:extLst>
                    <a:ext uri="{9D8B030D-6E8A-4147-A177-3AD203B41FA5}">
                      <a16:colId xmlns:a16="http://schemas.microsoft.com/office/drawing/2014/main" val="1271783730"/>
                    </a:ext>
                  </a:extLst>
                </a:gridCol>
                <a:gridCol w="848700">
                  <a:extLst>
                    <a:ext uri="{9D8B030D-6E8A-4147-A177-3AD203B41FA5}">
                      <a16:colId xmlns:a16="http://schemas.microsoft.com/office/drawing/2014/main" val="4030142434"/>
                    </a:ext>
                  </a:extLst>
                </a:gridCol>
                <a:gridCol w="910585">
                  <a:extLst>
                    <a:ext uri="{9D8B030D-6E8A-4147-A177-3AD203B41FA5}">
                      <a16:colId xmlns:a16="http://schemas.microsoft.com/office/drawing/2014/main" val="1200071660"/>
                    </a:ext>
                  </a:extLst>
                </a:gridCol>
              </a:tblGrid>
              <a:tr h="647013">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l"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6WIND</a:t>
                      </a:r>
                      <a:br>
                        <a:rPr lang="de-CH" sz="1900" b="1" u="none" strike="noStrike" dirty="0">
                          <a:effectLst/>
                          <a:latin typeface="+mn-lt"/>
                        </a:rPr>
                      </a:br>
                      <a:r>
                        <a:rPr lang="de-CH" sz="1900" b="1" u="none" strike="noStrike" dirty="0">
                          <a:effectLst/>
                          <a:latin typeface="+mn-lt"/>
                        </a:rPr>
                        <a:t>VSR</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Huawei VRP</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1" u="none" strike="noStrike" dirty="0">
                          <a:effectLst/>
                          <a:latin typeface="+mn-lt"/>
                        </a:rPr>
                        <a:t>Cisco</a:t>
                      </a:r>
                      <a:br>
                        <a:rPr lang="de-CH" sz="1900" b="1" u="none" strike="noStrike" dirty="0">
                          <a:effectLst/>
                          <a:latin typeface="+mn-lt"/>
                        </a:rPr>
                      </a:br>
                      <a:r>
                        <a:rPr lang="de-CH" sz="1900" b="1" u="none" strike="noStrike" dirty="0">
                          <a:effectLst/>
                          <a:latin typeface="+mn-lt"/>
                        </a:rPr>
                        <a:t>IOS XR</a:t>
                      </a:r>
                      <a:endParaRPr lang="de-CH" sz="1900" b="1"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2401006520"/>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fontAlgn="b"/>
                      <a:r>
                        <a:rPr lang="de-CH" sz="1900" u="none" strike="noStrike" dirty="0">
                          <a:effectLst/>
                          <a:latin typeface="+mn-lt"/>
                        </a:rPr>
                        <a:t>RFC 8639 YANG-Push </a:t>
                      </a:r>
                      <a:r>
                        <a:rPr lang="de-CH" sz="1900" u="none" strike="noStrike" dirty="0" err="1">
                          <a:effectLst/>
                          <a:latin typeface="+mn-lt"/>
                        </a:rPr>
                        <a:t>Subscription</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FF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444263626"/>
                  </a:ext>
                </a:extLst>
              </a:tr>
              <a:tr h="336637">
                <a:tc>
                  <a:txBody>
                    <a:bodyPr/>
                    <a:lstStyle/>
                    <a:p>
                      <a:pPr marL="91440" algn="l" fontAlgn="b"/>
                      <a:r>
                        <a:rPr lang="de-CH" sz="1900" u="none" strike="noStrike" dirty="0">
                          <a:effectLst/>
                          <a:latin typeface="+mn-lt"/>
                        </a:rPr>
                        <a:t>RFC 8641 YANG-Push </a:t>
                      </a:r>
                      <a:r>
                        <a:rPr lang="de-CH" sz="1900" u="none" strike="noStrike" dirty="0" err="1">
                          <a:effectLst/>
                          <a:latin typeface="+mn-lt"/>
                        </a:rPr>
                        <a:t>Notification</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de-CH" sz="1900" b="0" i="0" u="none" strike="noStrike" dirty="0">
                          <a:solidFill>
                            <a:srgbClr val="FF0000"/>
                          </a:solidFill>
                          <a:effectLst/>
                          <a:latin typeface="+mn-lt"/>
                        </a:rPr>
                        <a:t>x</a:t>
                      </a:r>
                    </a:p>
                  </a:txBody>
                  <a:tcPr marL="9525" marR="9525" marT="9525" marB="0" anchor="b">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3113070191"/>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udp</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4035582267"/>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distributed</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44704803"/>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ietf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notifications-versioning</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i="0" u="none" strike="noStrike" dirty="0">
                          <a:solidFill>
                            <a:srgbClr val="FF0000"/>
                          </a:solidFill>
                          <a:effectLst/>
                          <a:latin typeface="+mn-lt"/>
                        </a:rPr>
                        <a:t>x</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20043753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tgraf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notif</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sequencing</a:t>
                      </a:r>
                      <a:endParaRPr lang="de-CH" sz="1900" u="none" strike="noStrike" kern="1200" dirty="0">
                        <a:solidFill>
                          <a:schemeClr val="dk1"/>
                        </a:solidFill>
                        <a:effectLst/>
                        <a:latin typeface="+mn-lt"/>
                        <a:cs typeface="Helvetica"/>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dirty="0">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58555294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tgraf</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-push-observation-time</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u="none" strike="noStrike">
                          <a:effectLst/>
                          <a:latin typeface="+mn-lt"/>
                        </a:rPr>
                        <a:t>x</a:t>
                      </a:r>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8201649"/>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RFC 7895 YANG Module Library</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1758116000"/>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lang="de-CH" sz="1900" u="none" strike="noStrike" kern="1200" dirty="0">
                          <a:solidFill>
                            <a:schemeClr val="dk1"/>
                          </a:solidFill>
                          <a:effectLst/>
                          <a:latin typeface="+mn-lt"/>
                          <a:cs typeface="Helvetica"/>
                        </a:rPr>
                        <a:t>RFC 8525 YANG Library</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r>
                        <a:rPr lang="de-CH" sz="1900" b="0" u="none" strike="noStrike" dirty="0">
                          <a:solidFill>
                            <a:srgbClr val="000000"/>
                          </a:solidFill>
                          <a:effectLst/>
                          <a:latin typeface="+mn-lt"/>
                        </a:rPr>
                        <a:t>x</a:t>
                      </a:r>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4037622327"/>
                  </a:ext>
                </a:extLst>
              </a:tr>
              <a:tr h="336637">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marL="91440" algn="l" defTabSz="914400" rtl="0" eaLnBrk="1" fontAlgn="b" latinLnBrk="0" hangingPunct="1"/>
                      <a:r>
                        <a:rPr lang="de-CH" sz="1900" u="none" strike="noStrike" kern="1200" dirty="0">
                          <a:solidFill>
                            <a:schemeClr val="dk1"/>
                          </a:solidFill>
                          <a:effectLst/>
                          <a:latin typeface="+mn-lt"/>
                          <a:cs typeface="Helvetica"/>
                        </a:rPr>
                        <a:t>draft-</a:t>
                      </a:r>
                      <a:r>
                        <a:rPr lang="de-CH" sz="1900" u="none" strike="noStrike" kern="1200" dirty="0" err="1">
                          <a:solidFill>
                            <a:schemeClr val="dk1"/>
                          </a:solidFill>
                          <a:effectLst/>
                          <a:latin typeface="+mn-lt"/>
                          <a:cs typeface="Helvetica"/>
                        </a:rPr>
                        <a:t>lincla</a:t>
                      </a:r>
                      <a:r>
                        <a:rPr lang="de-CH" sz="1900" u="none" strike="noStrike" kern="1200" dirty="0">
                          <a:solidFill>
                            <a:schemeClr val="dk1"/>
                          </a:solidFill>
                          <a:effectLst/>
                          <a:latin typeface="+mn-lt"/>
                          <a:cs typeface="Helvetica"/>
                        </a:rPr>
                        <a:t>-netconf-</a:t>
                      </a:r>
                      <a:r>
                        <a:rPr lang="de-CH" sz="1900" u="none" strike="noStrike" kern="1200" dirty="0" err="1">
                          <a:solidFill>
                            <a:schemeClr val="dk1"/>
                          </a:solidFill>
                          <a:effectLst/>
                          <a:latin typeface="+mn-lt"/>
                          <a:cs typeface="Helvetica"/>
                        </a:rPr>
                        <a:t>yang</a:t>
                      </a:r>
                      <a:r>
                        <a:rPr lang="de-CH" sz="1900" u="none" strike="noStrike" kern="1200" dirty="0">
                          <a:solidFill>
                            <a:schemeClr val="dk1"/>
                          </a:solidFill>
                          <a:effectLst/>
                          <a:latin typeface="+mn-lt"/>
                          <a:cs typeface="Helvetica"/>
                        </a:rPr>
                        <a:t>-</a:t>
                      </a:r>
                      <a:r>
                        <a:rPr lang="de-CH" sz="1900" u="none" strike="noStrike" kern="1200" dirty="0" err="1">
                          <a:solidFill>
                            <a:schemeClr val="dk1"/>
                          </a:solidFill>
                          <a:effectLst/>
                          <a:latin typeface="+mn-lt"/>
                          <a:cs typeface="Helvetica"/>
                        </a:rPr>
                        <a:t>library</a:t>
                      </a:r>
                      <a:r>
                        <a:rPr lang="de-CH" sz="1900" u="none" strike="noStrike" kern="1200" dirty="0">
                          <a:solidFill>
                            <a:schemeClr val="dk1"/>
                          </a:solidFill>
                          <a:effectLst/>
                          <a:latin typeface="+mn-lt"/>
                          <a:cs typeface="Helvetica"/>
                        </a:rPr>
                        <a:t>-augmentation</a:t>
                      </a: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tc>
                  <a:txBody>
                    <a:bodyPr/>
                    <a:lstStyle>
                      <a:lvl1pPr marL="0" algn="l" defTabSz="914400" rtl="0" eaLnBrk="1" latinLnBrk="0" hangingPunct="1">
                        <a:defRPr sz="1800" kern="1200">
                          <a:solidFill>
                            <a:schemeClr val="dk1"/>
                          </a:solidFill>
                          <a:latin typeface="Helvetica"/>
                          <a:ea typeface="Helvetica"/>
                          <a:cs typeface="Helvetica"/>
                        </a:defRPr>
                      </a:lvl1pPr>
                      <a:lvl2pPr marL="457200" algn="l" defTabSz="914400" rtl="0" eaLnBrk="1" latinLnBrk="0" hangingPunct="1">
                        <a:defRPr sz="1800" kern="1200">
                          <a:solidFill>
                            <a:schemeClr val="dk1"/>
                          </a:solidFill>
                          <a:latin typeface="Helvetica"/>
                          <a:ea typeface="Helvetica"/>
                          <a:cs typeface="Helvetica"/>
                        </a:defRPr>
                      </a:lvl2pPr>
                      <a:lvl3pPr marL="914400" algn="l" defTabSz="914400" rtl="0" eaLnBrk="1" latinLnBrk="0" hangingPunct="1">
                        <a:defRPr sz="1800" kern="1200">
                          <a:solidFill>
                            <a:schemeClr val="dk1"/>
                          </a:solidFill>
                          <a:latin typeface="Helvetica"/>
                          <a:ea typeface="Helvetica"/>
                          <a:cs typeface="Helvetica"/>
                        </a:defRPr>
                      </a:lvl3pPr>
                      <a:lvl4pPr marL="1371600" algn="l" defTabSz="914400" rtl="0" eaLnBrk="1" latinLnBrk="0" hangingPunct="1">
                        <a:defRPr sz="1800" kern="1200">
                          <a:solidFill>
                            <a:schemeClr val="dk1"/>
                          </a:solidFill>
                          <a:latin typeface="Helvetica"/>
                          <a:ea typeface="Helvetica"/>
                          <a:cs typeface="Helvetica"/>
                        </a:defRPr>
                      </a:lvl4pPr>
                      <a:lvl5pPr marL="1828800" algn="l" defTabSz="914400" rtl="0" eaLnBrk="1" latinLnBrk="0" hangingPunct="1">
                        <a:defRPr sz="1800" kern="1200">
                          <a:solidFill>
                            <a:schemeClr val="dk1"/>
                          </a:solidFill>
                          <a:latin typeface="Helvetica"/>
                          <a:ea typeface="Helvetica"/>
                          <a:cs typeface="Helvetica"/>
                        </a:defRPr>
                      </a:lvl5pPr>
                      <a:lvl6pPr marL="2286000" algn="l" defTabSz="914400" rtl="0" eaLnBrk="1" latinLnBrk="0" hangingPunct="1">
                        <a:defRPr sz="1800" kern="1200">
                          <a:solidFill>
                            <a:schemeClr val="dk1"/>
                          </a:solidFill>
                          <a:latin typeface="Helvetica"/>
                          <a:ea typeface="Helvetica"/>
                          <a:cs typeface="Helvetica"/>
                        </a:defRPr>
                      </a:lvl6pPr>
                      <a:lvl7pPr marL="2743200" algn="l" defTabSz="914400" rtl="0" eaLnBrk="1" latinLnBrk="0" hangingPunct="1">
                        <a:defRPr sz="1800" kern="1200">
                          <a:solidFill>
                            <a:schemeClr val="dk1"/>
                          </a:solidFill>
                          <a:latin typeface="Helvetica"/>
                          <a:ea typeface="Helvetica"/>
                          <a:cs typeface="Helvetica"/>
                        </a:defRPr>
                      </a:lvl7pPr>
                      <a:lvl8pPr marL="3200400" algn="l" defTabSz="914400" rtl="0" eaLnBrk="1" latinLnBrk="0" hangingPunct="1">
                        <a:defRPr sz="1800" kern="1200">
                          <a:solidFill>
                            <a:schemeClr val="dk1"/>
                          </a:solidFill>
                          <a:latin typeface="Helvetica"/>
                          <a:ea typeface="Helvetica"/>
                          <a:cs typeface="Helvetica"/>
                        </a:defRPr>
                      </a:lvl8pPr>
                      <a:lvl9pPr marL="3657600" algn="l" defTabSz="914400" rtl="0" eaLnBrk="1" latinLnBrk="0" hangingPunct="1">
                        <a:defRPr sz="1800" kern="1200">
                          <a:solidFill>
                            <a:schemeClr val="dk1"/>
                          </a:solidFill>
                          <a:latin typeface="Helvetica"/>
                          <a:ea typeface="Helvetica"/>
                          <a:cs typeface="Helvetica"/>
                        </a:defRPr>
                      </a:lvl9pPr>
                    </a:lstStyle>
                    <a:p>
                      <a:pPr algn="ctr" fontAlgn="b"/>
                      <a:endParaRPr lang="de-CH" sz="1900" b="0" i="0" u="none" strike="noStrike" dirty="0">
                        <a:solidFill>
                          <a:srgbClr val="000000"/>
                        </a:solidFill>
                        <a:effectLst/>
                        <a:latin typeface="+mn-lt"/>
                      </a:endParaRPr>
                    </a:p>
                  </a:txBody>
                  <a:tcPr marL="9525" marR="9525" marT="9525"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8064A2">
                        <a:tint val="20000"/>
                      </a:srgbClr>
                    </a:solidFill>
                  </a:tcPr>
                </a:tc>
                <a:extLst>
                  <a:ext uri="{0D108BD9-81ED-4DB2-BD59-A6C34878D82A}">
                    <a16:rowId xmlns:a16="http://schemas.microsoft.com/office/drawing/2014/main" val="56948864"/>
                  </a:ext>
                </a:extLst>
              </a:tr>
            </a:tbl>
          </a:graphicData>
        </a:graphic>
      </p:graphicFrame>
      <p:pic>
        <p:nvPicPr>
          <p:cNvPr id="11" name="Picture 10" descr="A red and white flag&#10;&#10;Description automatically generated">
            <a:extLst>
              <a:ext uri="{FF2B5EF4-FFF2-40B4-BE49-F238E27FC236}">
                <a16:creationId xmlns:a16="http://schemas.microsoft.com/office/drawing/2014/main" id="{703C149C-EC86-4803-0E0D-78D7F067E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684" y="1746672"/>
            <a:ext cx="1976970" cy="1976970"/>
          </a:xfrm>
          <a:prstGeom prst="rect">
            <a:avLst/>
          </a:prstGeom>
        </p:spPr>
      </p:pic>
      <p:sp>
        <p:nvSpPr>
          <p:cNvPr id="3" name="TextBox 2">
            <a:extLst>
              <a:ext uri="{FF2B5EF4-FFF2-40B4-BE49-F238E27FC236}">
                <a16:creationId xmlns:a16="http://schemas.microsoft.com/office/drawing/2014/main" id="{4B51529C-5875-F2C8-3A59-29DCA152E0A8}"/>
              </a:ext>
            </a:extLst>
          </p:cNvPr>
          <p:cNvSpPr txBox="1"/>
          <p:nvPr/>
        </p:nvSpPr>
        <p:spPr>
          <a:xfrm>
            <a:off x="942392" y="6115416"/>
            <a:ext cx="7691349" cy="338554"/>
          </a:xfrm>
          <a:prstGeom prst="rect">
            <a:avLst/>
          </a:prstGeom>
          <a:noFill/>
        </p:spPr>
        <p:txBody>
          <a:bodyPr wrap="square">
            <a:spAutoFit/>
          </a:bodyPr>
          <a:lstStyle/>
          <a:p>
            <a:pPr defTabSz="914377" fontAlgn="b">
              <a:defRPr/>
            </a:pPr>
            <a:r>
              <a:rPr lang="de-CH" sz="1600" dirty="0" err="1">
                <a:solidFill>
                  <a:srgbClr val="FF0000"/>
                </a:solidFill>
              </a:rPr>
              <a:t>Red</a:t>
            </a:r>
            <a:r>
              <a:rPr lang="de-CH" sz="1600" dirty="0">
                <a:solidFill>
                  <a:srgbClr val="FF0000"/>
                </a:solidFill>
              </a:rPr>
              <a:t> </a:t>
            </a:r>
            <a:r>
              <a:rPr lang="de-CH" sz="1600" dirty="0" err="1">
                <a:solidFill>
                  <a:srgbClr val="FF0000"/>
                </a:solidFill>
              </a:rPr>
              <a:t>marked</a:t>
            </a:r>
            <a:r>
              <a:rPr lang="de-CH" sz="1600" dirty="0">
                <a:solidFill>
                  <a:srgbClr val="FF0000"/>
                </a:solidFill>
              </a:rPr>
              <a:t> </a:t>
            </a:r>
            <a:r>
              <a:rPr lang="de-CH" sz="1600" dirty="0" err="1">
                <a:solidFill>
                  <a:srgbClr val="FF0000"/>
                </a:solidFill>
              </a:rPr>
              <a:t>describes</a:t>
            </a:r>
            <a:r>
              <a:rPr lang="de-CH" sz="1600" dirty="0">
                <a:solidFill>
                  <a:srgbClr val="FF0000"/>
                </a:solidFill>
              </a:rPr>
              <a:t> </a:t>
            </a:r>
            <a:r>
              <a:rPr lang="de-CH" sz="1600" dirty="0" err="1">
                <a:solidFill>
                  <a:srgbClr val="FF0000"/>
                </a:solidFill>
              </a:rPr>
              <a:t>new</a:t>
            </a:r>
            <a:r>
              <a:rPr lang="de-CH" sz="1600" dirty="0">
                <a:solidFill>
                  <a:srgbClr val="FF0000"/>
                </a:solidFill>
              </a:rPr>
              <a:t> </a:t>
            </a:r>
            <a:r>
              <a:rPr lang="de-CH" sz="1600" dirty="0" err="1">
                <a:solidFill>
                  <a:srgbClr val="FF0000"/>
                </a:solidFill>
              </a:rPr>
              <a:t>capability</a:t>
            </a:r>
            <a:r>
              <a:rPr lang="de-CH" sz="1600" dirty="0">
                <a:solidFill>
                  <a:srgbClr val="FF0000"/>
                </a:solidFill>
              </a:rPr>
              <a:t> at IETF 120</a:t>
            </a:r>
          </a:p>
        </p:txBody>
      </p:sp>
      <p:pic>
        <p:nvPicPr>
          <p:cNvPr id="2" name="Picture 2">
            <a:extLst>
              <a:ext uri="{FF2B5EF4-FFF2-40B4-BE49-F238E27FC236}">
                <a16:creationId xmlns:a16="http://schemas.microsoft.com/office/drawing/2014/main" id="{60E27329-54D2-408C-4C9D-CEC76097E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1933" y="3779626"/>
            <a:ext cx="2635960" cy="197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7506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18</a:t>
            </a:fld>
            <a:endParaRPr lang="de-CH" sz="1400" dirty="0"/>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3200" b="1" dirty="0"/>
              <a:t>Industry </a:t>
            </a:r>
            <a:r>
              <a:rPr lang="en-US" sz="3200" b="1" dirty="0" err="1"/>
              <a:t>Colaboration</a:t>
            </a:r>
            <a:br>
              <a:rPr lang="en-US" sz="4000" dirty="0"/>
            </a:br>
            <a:r>
              <a:rPr lang="en-US" sz="2800" dirty="0">
                <a:solidFill>
                  <a:schemeClr val="bg2">
                    <a:lumMod val="75000"/>
                  </a:schemeClr>
                </a:solidFill>
              </a:rPr>
              <a:t>On YANG Push to Apache Kafka integration</a:t>
            </a:r>
            <a:endParaRPr lang="en-US" sz="2700" dirty="0">
              <a:solidFill>
                <a:schemeClr val="bg2">
                  <a:lumMod val="75000"/>
                </a:schemeClr>
              </a:solidFill>
            </a:endParaRPr>
          </a:p>
        </p:txBody>
      </p:sp>
      <p:grpSp>
        <p:nvGrpSpPr>
          <p:cNvPr id="2" name="Gruppieren 61">
            <a:extLst>
              <a:ext uri="{FF2B5EF4-FFF2-40B4-BE49-F238E27FC236}">
                <a16:creationId xmlns:a16="http://schemas.microsoft.com/office/drawing/2014/main" id="{3D6B25B1-26AC-6BA8-B93A-D83B76E69394}"/>
              </a:ext>
            </a:extLst>
          </p:cNvPr>
          <p:cNvGrpSpPr>
            <a:grpSpLocks noChangeAspect="1"/>
          </p:cNvGrpSpPr>
          <p:nvPr/>
        </p:nvGrpSpPr>
        <p:grpSpPr>
          <a:xfrm>
            <a:off x="1595143" y="4004475"/>
            <a:ext cx="1584176" cy="1584176"/>
            <a:chOff x="5891686" y="2589438"/>
            <a:chExt cx="1940934" cy="1940720"/>
          </a:xfrm>
          <a:noFill/>
        </p:grpSpPr>
        <p:sp>
          <p:nvSpPr>
            <p:cNvPr id="3" name="Freeform 10">
              <a:extLst>
                <a:ext uri="{FF2B5EF4-FFF2-40B4-BE49-F238E27FC236}">
                  <a16:creationId xmlns:a16="http://schemas.microsoft.com/office/drawing/2014/main" id="{B9BFC537-7A90-3447-7064-22A7E724E36C}"/>
                </a:ext>
              </a:extLst>
            </p:cNvPr>
            <p:cNvSpPr>
              <a:spLocks noEditPoints="1"/>
            </p:cNvSpPr>
            <p:nvPr>
              <p:custDataLst>
                <p:tags r:id="rId10"/>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 name="Ellipse 63">
              <a:extLst>
                <a:ext uri="{FF2B5EF4-FFF2-40B4-BE49-F238E27FC236}">
                  <a16:creationId xmlns:a16="http://schemas.microsoft.com/office/drawing/2014/main" id="{5B506C75-DB2C-E9FD-5621-A2EB8F229D98}"/>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grpSp>
        <p:nvGrpSpPr>
          <p:cNvPr id="7" name="Gruppieren 61">
            <a:extLst>
              <a:ext uri="{FF2B5EF4-FFF2-40B4-BE49-F238E27FC236}">
                <a16:creationId xmlns:a16="http://schemas.microsoft.com/office/drawing/2014/main" id="{7C1B7D10-CADD-E767-BF5D-3AACB7A4AC27}"/>
              </a:ext>
            </a:extLst>
          </p:cNvPr>
          <p:cNvGrpSpPr>
            <a:grpSpLocks noChangeAspect="1"/>
          </p:cNvGrpSpPr>
          <p:nvPr/>
        </p:nvGrpSpPr>
        <p:grpSpPr>
          <a:xfrm>
            <a:off x="2935894" y="2758070"/>
            <a:ext cx="1584176" cy="1584176"/>
            <a:chOff x="5891686" y="2589438"/>
            <a:chExt cx="1940934" cy="1940720"/>
          </a:xfrm>
          <a:noFill/>
        </p:grpSpPr>
        <p:sp>
          <p:nvSpPr>
            <p:cNvPr id="8" name="Freeform 10">
              <a:extLst>
                <a:ext uri="{FF2B5EF4-FFF2-40B4-BE49-F238E27FC236}">
                  <a16:creationId xmlns:a16="http://schemas.microsoft.com/office/drawing/2014/main" id="{1F9496D8-846F-DE2D-88EB-E5FCD5850EB5}"/>
                </a:ext>
              </a:extLst>
            </p:cNvPr>
            <p:cNvSpPr>
              <a:spLocks noEditPoints="1"/>
            </p:cNvSpPr>
            <p:nvPr>
              <p:custDataLst>
                <p:tags r:id="rId9"/>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9" name="Ellipse 63">
              <a:extLst>
                <a:ext uri="{FF2B5EF4-FFF2-40B4-BE49-F238E27FC236}">
                  <a16:creationId xmlns:a16="http://schemas.microsoft.com/office/drawing/2014/main" id="{431EF67B-01C0-CA05-826A-05EDB7E13BE4}"/>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grpSp>
        <p:nvGrpSpPr>
          <p:cNvPr id="10" name="Gruppieren 61">
            <a:extLst>
              <a:ext uri="{FF2B5EF4-FFF2-40B4-BE49-F238E27FC236}">
                <a16:creationId xmlns:a16="http://schemas.microsoft.com/office/drawing/2014/main" id="{C8A0CB8B-C371-780C-D3C3-97E020879042}"/>
              </a:ext>
            </a:extLst>
          </p:cNvPr>
          <p:cNvGrpSpPr>
            <a:grpSpLocks noChangeAspect="1"/>
          </p:cNvGrpSpPr>
          <p:nvPr/>
        </p:nvGrpSpPr>
        <p:grpSpPr>
          <a:xfrm>
            <a:off x="4355799" y="4042076"/>
            <a:ext cx="1584176" cy="1584176"/>
            <a:chOff x="5891686" y="2589438"/>
            <a:chExt cx="1940934" cy="1940720"/>
          </a:xfrm>
          <a:noFill/>
        </p:grpSpPr>
        <p:sp>
          <p:nvSpPr>
            <p:cNvPr id="11" name="Freeform 10">
              <a:extLst>
                <a:ext uri="{FF2B5EF4-FFF2-40B4-BE49-F238E27FC236}">
                  <a16:creationId xmlns:a16="http://schemas.microsoft.com/office/drawing/2014/main" id="{898B9307-A255-F4D7-8514-9F2DB77AA3DF}"/>
                </a:ext>
              </a:extLst>
            </p:cNvPr>
            <p:cNvSpPr>
              <a:spLocks noEditPoints="1"/>
            </p:cNvSpPr>
            <p:nvPr>
              <p:custDataLst>
                <p:tags r:id="rId8"/>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12" name="Ellipse 63">
              <a:extLst>
                <a:ext uri="{FF2B5EF4-FFF2-40B4-BE49-F238E27FC236}">
                  <a16:creationId xmlns:a16="http://schemas.microsoft.com/office/drawing/2014/main" id="{7A60F582-55A9-8E45-C031-7026DF544C7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pic>
        <p:nvPicPr>
          <p:cNvPr id="13" name="Picture 2" descr="data:image/jpeg;base64,/9j/4AAQSkZJRgABAQAAAQABAAD/2wCEAAkGBwgHBgkIBwgKCgkLDRYPDQwMDRsUFRAWIB0iIiAdHx8kKDQsJCYxJx8fLT0tMTU3Ojo6Iys/RD84QzQ5OjcBCgoKDQwNGg8PGjclHyU3Nzc3Nzc3Nzc3Nzc3Nzc3Nzc3Nzc3Nzc3Nzc3Nzc3Nzc3Nzc3Nzc3Nzc3Nzc3Nzc3N//AABEIAKEAoQMBEQACEQEDEQH/xAAcAAACAgMBAQAAAAAAAAAAAAAGBwAFAgMEAQj/xABTEAABAwICBQYHCQsLBAMAAAABAgMEAAUGEQcSITFBEyJRYXGBFDJCkaGxwSM1YnJzgpKy4QgWFyRSU1WU0dLwFTQ2N0NFdIOTosIzY2SVJSZU/8QAGwEBAAIDAQEAAAAAAAAAAAAAAAEEAgMFBgf/xAA5EQACAQIDBAYJAwQDAQAAAAAAAQIDBBEhMQUSQVETImFxkdEGFCOBobHB4fAWMlMzQlLxFSRDNP/aAAwDAQACEQMRAD8AeNASgJQEoCUBCchQAzivF8KwKTHCTImqTmGUnIJHSo8PXWitXjT7WdTZ+yqt51tIc/IApWLr3cFHWmKZQfIYGoAO3f6a507ipLj4Hoqey7Siso4vm8/t8DbYrq/CuzEx151zbquFSyolB37/AD91Y0qjjNSbMbu1hVounFYcu8biMinMbQa7R4s9O6gAq/TFybmoNqUlDHMSQePE/wAdFc2vNynlwO7Z0VCji9XmYR7lPj+JIWR0L5w9NRGtUjxMp29GesQgtV8blKDMkBp47vyVdnXVulXU8nkzm3FnKn1o5ouasFIlASgJQEoCUBKAlASgJQEoCUBS4svYsdkfmaoU7sQyg+Us7u4bz1CtdWp0ccS7s+09buI09Fx7kI5TzkqS4/IcU484rWWtW8k8a5Ms3iz6CoRpwUILBLQ7o9aivM72RQrTGxhaUZliiuKOakp1FdqTl7K7NvLepo8df0+juJJaa+J3znxGhPvn+zQVeitk3uxbK9KG/NR5gC3zjmo5k7TXK1zPRPLJHUlAyrLA1Yml1IFQzOLCvD1wVNhkOnN1s5KP5Q4H+Oir9Cpvx7Uca8odFPLRltW8qEoCUBKAlASgJQEoDVJkMxY7j8hxLbTaSpa1HIJAqG0lizKEJVJKEVi2aLVcYt0htzITodYc8VW7bxBHA9VRGSksUZ16FShUdOosGjsrI1Cz0wSFBdrijxDyjqu0ZAes1Su5aI9T6NU17Wp3L5i8aPPqlI9RLQsWDWoqTO9miK0hhaP5GtDksE/9NwKHYR9ldKyl1XE81tiGFSM+ZZ4qf5K0qTntcWlPt9lbbl4Uyps+G9WT5Ak0oCuejtSR0Jd2b6zxNe6a3V1DMoosMJu5XZaOC2jn2gj7a3Wr6+BV2hD2KfJhmN1dA4hqkPNx2VPOrShtAKlKJ2AVDaSxZMYubUY6s1W+fGuMREqK6FtL3HiOojgaiE4zWMTZWozozcJrBo6qyNRKAlASgPCcqAUWkfFBuU1VqhLPgcdfuqkn/qrHDsHr28KoXFbelurQ9lsTZ3Q0+nqLrS07F9/kcGBMSqsVx5GSs+ASSA6DmQ2rcFgevq7Kwo1XTeehY2ts71ulvQ/etO3s8vuOttQUgKSQQdoI410jwuGGQtNMLKi7apGXMAdbJ6+aQPQapXazTPVejU1hVh3P5oXaDkoVTZ6d6HfHVurUytNFgyqoK8kGej17/wCRkNcFs63eFD9tXbKXXaODtmPsovtLXG7uq1Da/KWpR7gB7a3XjySKeyoYynIGUOVRxOu4mzlKnEw3TFbmdRiZKJb4OSV3da+CGVZ95H21ZtVjPEo7TeFBLtDY+LXROCxd45v3hbpt0Vz3Bo+6KSfHUOHYPXXMuq+892Oh6bZVl0a6aazenYvuUuGMQKsdxHKkmG8QHk5+L8MdY9I7BWu3rOnLPRl2/sFd0ur+9aeQ3UOJcSFIIKSMwRuIrrnjHingzKgJQEoAcx7eTZMPPPNK1ZDx5Fkjgog7e4AnurVWnuQ7zo7KtfWbqMXos33CNFcw9+ZCoJGdowxMXWxY5rg5RsZxVKO1SRvR3cOrsq7bVf7H7jym3tnbr9ZprJ69/P3/AJqW2kyAZmFnnWxrORVpeHxc8legk91bbmONPHkUdhVlTvYxbyll5fETnGuae6OmOusGjVNHeyvYKwK0kFmAXSMQIGfjNLHqPsqzaf1TjbYjjbe9Ftj53KdERnuaUfOfsrbePrJFLY8fZzfaDaHKqHVcTPlanEx3TxTvSagndDDAsciG/KVs5ReqnsH2k+auhZx6rkzh7Xn7SNPl9TZjK+m2Q/BY68pTw3jehPT29H2VldVtxbq1Zjsuz6epvy/avixYOqyFco9akcL66lFiERnaL7wZ9ocguqJdgkJSTxbPi+bIjuFdS1njDdfA8lt606GuqsdJ/Pj9GGtWjhkoCUAr9Mr55e1xtuqEuOd+wVSunmkep9HIdWpLuXzFyKqHpzIVBKNjLzkd5t9hZbdaUFoWPJUNxqU2niiJRjOLjJYpjvwxeGMTWIOrSnlCktSmh5Kstvcd47a6dOaqwPn9/Zzsbjd4ap9n5qJq9W5y03WTAd/sHClJ/KTvSfNlXNnHdk0e7tbhXNGNVcV/v4nIhWqdlYNG5o7WXK1tGicQpwI7/wDZYg/K1h/tNb7X+qjkbWj/ANSXu+ZbaQ3crywnoYHrNbL19ddxS2NH2En2g2l2qmJ1HAz5WmJG6eoK3nEtNJ1nFkJSBxJNSs3giGopNy0GctyNh6xpLp9zjtgda1dXWTXY6tGn3HkUql7cdXWT+H2FTcZ70+W7KknN1w5kcB1Ds3Vx5yc5OTPZUKEKMFThoitdcqC1GJwvOZk5VmkWooLdFD6m8TrZG52KrPuKSKt2z9ocX0hgnaKXJ+Y4K6B4klASgFxpjhKVEt9wQnY0tTKz0awzHpT5yKqXUdGej9HayU503xWPh/sWAqkesRkKEntQZIvcHX9eH7y28tR8Ed5khPweCu0Hb2Z1spVOjljwOftOxV5QcV+5Zry94WaVLOl6PHv0XJWqEtPKScwpBPMV5zl3irN1DLfRxPR67cJStZ967+K/OQtjVI9WZoWU5VDRDQT4DezxVb0jipX1TWy3XtUcna8f+nP84ouNJLmriBsf+On1msrz967ihsOONs+/yBhL3XVQ6+4Z8r10I3Qs0e27wueu4OJzajc1B4FZHsB9Iq5Z096W/wAjibZuOjpKitZa933Zx46v4uVwMSOvOLGOrsOxa+J7OHnrG6q78sFoixsmw6GlvzXWl8ECTj3XVbA7UYHI47nurNI3Rias6yMw60Rwi7eZc3V5jDPJhXDWUd3mT6qtWseu2ed9IqyjQjT4t4+H+xsVfPHkoDmjTospbqY0ll1TSyhxKFglChwI4GoTT0MpU5RSclhiab1bmLvbn4MoEtPIyzG9J4EdYO2olFTi0zZb3E7erGrDVCEvNpl2S4uwZyCFoPNWBklxPBSer1bq5c4ODwZ9AtbqFzTVSDyfwZyCsSye1Bke0JGXo7urV3tL+HbmQvVbIbB8to7Mu1Pqy6Ku281KPRyPJ7btZW1aN5S4vPv5+8AbxbHrRcn7fI2rZVkF5Za6d4V3iqk4uEnFnpbW5jc0o1YcfxnFWJvCPR6M8XwOorP+01uof1EczbP/AMM/d8y20qK1MRM9cZP1lVldrrlL0eWNrLv+iBAP9dVN07bgbo3KypDceOnXddUEIR0k0UG3gjXU3acXOeSQx8Rzm8IYWYtcRweGvp1QsbD8NeXfkO3qroVH0FJQjqeVsqMtpXkq811V+JeYsFP7Mhwqhunr901KWTU4GaRhUkm+FEkTpbcWG0p1906qUD1noHSamMXJ4LU11asKMHOo8EvzxHlhWyN2C0tQ0kKc8Z5wDLXWd57NwHZXUpU+jjgfPb+8ld13UenBcl+ZllMmRoTXLS5DbLW7WcWEjP8AbWbaWpWp051HuwWL7DPlm/zg89SY7rPmpm8zGLw/coElyNIceW5rtnLPNRO3gRt3Gua208Ue4jRhOkqdRYrAZeGNKKHCmPiFkNnd4UyCQfjJ4d2dWIXPCRx7rYjXWt37mGN3tdqxZagFLaebUCWZLJCig9IPrFbZwjVicq3uK9jWxWT4p/UT+IsN3DD0gIloLjCjk1JQOYv909R9NUKlOVPU9tZX9G8jjDJ8UVHZWsvHtQSdVtnP22cxNiKCXmFhSc9x6R3jMd9TFuLxRrrUYXFN0p6P8x92ow8cwGcR4fjYjtiNZxpvNwZc4t8QetJz9NXK8VUgqiPL7JrysrqVnW0b+PDx8hZ1SPWhRo1Tr4wi/BbcV6K3269ojk7ceFjLvRZ6XU5XyErLxox9Cqzul1kVPRt/9ea7foAtVT0IwdGdmQyl7ENwAQ0yFBgq4ADnr9nnq3bQWc3wPM7du5SatKWrwx+i+vgCWJbw5fbw9OczCCdVlB8lsbh7e+q9SbnJtnbsbRWlCNJa8e/j5FXWBbPKAsLLZp17liPb2Ss+W4diGx0k/wAGsoQlN4RK11eUbSG/VeHLm+4b2GMOQMMQVLLiFSCnN+U4NXZ0DPxU/wAGujSpRpLE8PfbQrX9TDDLgl+alNiHSJFj5s2VtMp3cX1ZhtPZ+V6B11rqXSWUToWewKk+tcPdXLj9hc3W5Tbu+p64SFvL26useajqSNwqnKTl+49Rb29K2ju0o4L59/Mv/v0m9ArZ0zOX/wAPR/GL+6xjb7xOiEEcjIW3t6Ao5ejKpksG0Z29TfpxlzR40usGW4yLiyXy42R8O22StrM85vehfance3fUwm4PFGFe1o3Md2rHH5r3jNsePrTfGPAL+w3HcdGoQsazLnefF7/PVmNeM+rM87c7HuLaXS27xS5arzKzE2jt1sKmYeJeaPOMVSucB8BXEdR+ytdS3wzgXbHbqfs7nJ8/MAHELacU06gocQdVSFDIpPWKq8cD0kZKSTTyZ5UGQe6LL1yMt2yylZsyc1s57gvyk9hG3tB6atWtTB7j0Z5z0gs96CuYaxyfdwfuKPGuHzh+7lDKfxJ/NbB6OlHd6sq11qe5M6Oyr5XdBY/ujk/M7tFrevixKvyIzh9KR7aytv6ho9IJYWWHNr6lnpgRlcLW50tOJ8xT+2s7vVFX0al7OpHtX1BLDtnevt2Zgs5pSrnOufm0DefYOsiq9ODnJI7N9dxtKDqy93aw20kXJm12qNh23gNpUhJcSnyGh4qe8j0Hpq1czUYqnE89sK2lXrSu6vB5d/P3C2qkesJntGwmgDTDOj+bcNWRdwuHF3hv+0cH/Edu2rNK3lLOWSOBf7dpUepQ60ufBefyCe4YpsWFo38n2dhDzrf9kzsQk9Kl9PnNb3Vp0luw1OTQ2ZebQn01d4J8Xrh2LkL2+4huV8dJnSDyXBhvmtju4nrOdU6lSU9T09pYW9osKcc+b1Ko7d9YFs8OeR1RmrLYOk8KAYH3gfDV56ternm/+bQO6ZLAuBfEXdlH4vOyCyPJdA9oGfcayrxwljzNGyLjep9E9V8gDaXlWhnajI6kLrE3RZuSdlQzcmEOGsXXXD+TcZ0PRc9sZ4kp69U7092zqrOFWUNCjebMt7tYyWEua+vMPm5GF8fNBp5Jj3IJ5oJCXR8U7lDq29lWsaddZ5M4Dhf7JeMXjD4fYD8R4Iutl13m0+GQxt5Voc5I+En2jPuqtUt5w7Ud2y2xQucIvqy5eTBth5xhxuRHcKXW1BbaxwUNxrQnhmjqThGcXCaxTHPKjxcc4RbcRqodcTrtq/NPDYQerPMHqrpNKvTxPDU51NlXzXBZPtQJ6KorrOJbimQ2W3I8ctuIO8KKx+6ar20eu1yO16QVYztabi8VJ4/D7nfpgaJYtLqRnk443kOJUAR9Ws7v+1lf0aklKrF8k/DHzLjB9nZwrh52bcAG5C2+WkqPkJAJCe711spQVKG8yhtK7ltC5VOnongu3Hj7/kKe73B263KTPfzC3llWR8lPkjuGyqEpObcmeztqEbajGlHh8+JZYewpdb8pLkZoMxTvkvbE/NHlerrrOnSlU0K17tS3tMpPGXJfXkHTUDDOBWkvSnDJuBGaCQFOH4qdyR1+mrW7ToLF5s85Kvf7We7BYQ+HvfEE8RY0uV512EKMSGdgbaUQpQ+Erj2DIdtV6leU8tEdqx2Pb2yUn1pc39AZGwZVpOtieUBKENhBgWzqvOIGARnGikPPHs8Ud5HmBrdRp70zmbWu1bWz/wApZL6vwHZmroFdM8Fmcd7tMS82x+BcG9dh4ZHpSeBHQRWMoqSwZupVZUpqcXmj56xdhS4YWm6klJcirOTEpI5q+o9CurqqjOm4PM9ZaXkLiOWvFFO25WsvxkdKF1iblI3JVUYGxMzSrIggkFJzBGwg9tQZrNNB1hnSLMt+qxeQqZG3B0Zcqj2K9fbVincuOUs0cO92HSq9ah1ZcuD8vkFU7DWHMXR/5QtriWnV734+zM9C09PmNbpUadXNHJo7Qvdnz6KqsVyf0f4jHA1nu+G5kq3TUoegvDlWpDSualYyBBB2jMZebfU0ITpyaehO1bu2vYRqwymsmny+31Cxi2xWbhJntN6siShCXVDygnPLv2+qtyilLeOTKvUlSjSbyjjh7zydbIs5cVclvXMV4PNZ8F5EA9e+koqWGPAUq9SipKDw3lg+4oMeQbrd4ce1Wpoaj69eQ84vVQlKcsgeO09A4Vqrqc0oxOjsmtb29SVes81olrn+fE4LRgmy2Bjw68vIkLaGspb/ADWUHqTx786whbwhnLMsXG2bq8l0VusE+Wr9/kVWI9IbjgVFsCOSbHNMpadp+Inh2nzVhUueEC5Y7BivaXLxfLzfkAbrrjzy3nVqccWc1rWc1E9pqo89T0cYqEVGKwS5GFDIlCGeUGJ32W0Tb3MEWA3rk+O4rxG09Kj7N5rOEHN4Iq3V3StafSVH3c33Dqw1Yo1htqYkbnKz1nXDvcV0/ZXSpwUFgjwt5dzu6vST9y5Itsuusyqe0Bolx48phbEppt1lwZLQ4kEKHZRpPUmMnF4xeDAG8aJrLLUpy2PP29Z3JT7ogHsO3LvrRK3i9DqUdr1qeU8yjXohuKFZNXeKpPSppST6zWt20uZejt2HGD8T0aJrsP70hfQXUerS5m1bfpf4PxRmNFF1H95w/wDTXUeqy5mX6ho/4PxRkNFV0B99Iefyaqeqz5mX6io/4PxR3WrR9f7PKEq33uMy7s1tVtWSx0EHYRUxt6kHjGRpuNtWtxDcqUm136DFhh4Mo8KLZf1eeWwQknqzq2scMzzc93ee5p26nRUmJKA1u55c3LPhnQAHe8FXy+yeWn31lSUnNtoRlBDfYNb0nM1UnQqT1l8D0Npte1tIbtOi8eLxz+RX/gumfpdj9XP71YeqT5lr9SU/434ryJ+C2Z+l4/6ur96nqkuY/UlP+N+K8jz8Fsz9Lx/1dX71PVJcx+o6f8b8V5E/BbM/S7H6ur96nqkuZH6jp/xvxXkWdu0ZQGTrXKY9L6UIHJJ9BJ9NbI2sf7mVK/pBWllSio9+b8vgGdugxLfHTGgsNsMp3IQMh21ZjFRWCOJVrVK0t+o8WdQAG6pNZ7QEoDRMacdjuNsvKYdUgpQ6kAlBI2HI5g5dYqGTFpNNrERN8xfjizXN+3z7s4h1lWWaY7QChwUObuNU5TqJ4NnpqFnZ1qanGOvayqXjvFK997k92qPUKjpJ8zetn2y/sNQxliQnnXyf3PkVG/PmbY2dsv8AzRn9898cHPvE4/56v21hvS5m6NrbLPcXgeC73V9SU/yhPWtRyCQ+slR6MgaxbfM3KlQisdxeCGJhLA10lakvEUyY01wiCQvXV8Y583sG3sqxToSec3kcS92rRhjC2im+eCy7hmtNJaSlKQAlIyAHAVcWWR5t5vFmygJQGKk55dVAAGLMEy3VLmYfmyG3DmVxDIUEqJ4pOezsOzsqrUoPWDPQWG1qUUqdzFPtwXx/PEW7s+7wnlsPTJ7DrZyW2t5YKT2E1U3pJ4Ynpo0rapHejGLXPBGSMQ3pHi3aaP8APV+2m/LmzB2dq9aa8DMYpv6d15nf6xNT0s+Zi7C0/iXgbU4xxIjdeZJ7dU+yp6Sp/ka3s2yf/mvidEXGmLH32o8a5vOvOqCG0ci2SpR3DxayVWppiaamzbCCcpQwS7X5jnsjEyPbmG7lJ8JmBObzuqEgqPAAADIbqvwTS6zxZ42vKnKo3SjhHgv9lhWRqJQEoDwjOgBbHGD4mKoYBIYnNA8jIAzy+CrpHqrXUpqa7S5Z3kraXZxQib/h66YekFm6RVtDPJLo2tr6wrd3b6pyi4vM9PQuaVdYwZVZgViWMApwxga+35xK2o5jQzvkyBqp+aN6u7Z11nGlKRRuNo0aHHF8hy4TwTacOJDjKPCJuXOlOpGt80eSOyrcKUYHn7q/rXOTeC5IJtUVsKR7QEoCUBKA8yoClxHhi139kJnMZPDYiQ3kHEdh6Oo7K1zpxnqW7S+rWssaby5cBT4iwJeLKVOMtmfEG3lWU85I+Ejf5s6pToSh2o9Va7YoXGUnuy5P6PzBLlNpB2EbD1VqOm5HRboMy6SPBrbFdkvZ5arY2DtO4d9ZKLbwRpq3FOjHeqywQ4sCYJbw8nwyeUPXJacs07UsjoT19Jq7So7mb1PJbR2nK6e5DKHzDUAA51vOUe0BKAlASgJQGt5pDyCh1CVoO9KgCDQlNp4or2MO2WM8Ho9nt7bwOYcRFQkjvArHditEbJV60lg5PDvZaDdWRqJQEoCUBKAlASgJQEoCUBWy7FaZrxel2qC+7+W5HQpXnIrFwi9UboXNemsITaXezsixWIjQaisNMtjchpASB3CpSwNcpym8ZPE3VJiSgJQEoCpg4lslwlJiwbrDkSFZ6rbToUo5b9lAW1AVlzxBaLS8lm53KLFcUnWSh50JJHTtoDe/dIEe3i4Py2W4ZSlQfUsBBB3HPrzoDC13m23dLirXOjy0tkBZZWFapO7PKgO+gKiLiexzJiYcW7Q3pKlFIZQ6Cokbxl3GgLegKy5Yhs9qkBi5XOJFdKQsIddCSQSQDl3GgOyFMjT4rcqE+2/HcGaHG1ayVcNhoCvnYnsVulLiz7tDjvt5a7brwSpOYzGzsIoC1QoLSFJIKSMwRxFAcN0vdrtBaF0nxohdzLYecCdbLLPLPozHnoDO13a33dpbtsmMSm0K1FKZWFBKsgcjlxyIoDqddQy2tx1QQ2hJUpROQAG80BW27Edluknwa23SJKf1Svk2nQo6oyzOQ4bR56AsJEhmM0p6S6hlpPjLcUEpHaTQFQvGGG0KKVX23AjePCE0But+JbJcpKY0C6w5D6gSG2nQpRA37KAzuWILPanwxcrlFiuqTrBDzgSSOnbQHJ9+eGf09bv9dNAI3Q8ANIkH4r31DQk+jxQgQ+n/APpNb/8ABH65oSgsxlt0JR8+MOJ/woCu+56/mN8+Xa+qaEMb1AfNWjn+tOB/jJH1XKEn0i662wyt11aUNtpKlKUcgkDaSaEHzTJRcNIuKbxPhoV7nHXIQkjaGkbEI6iro6c6EhtoExJrNysOvq2IBkxTnsKT46fOQrvPRQg0afrJqy7fe2280OpMV85cRzkZ92uPNQlB5opu5vGB7etxZU9GT4M6TvJRsBPanI99CBYaZJT18x/HtEMFxyM0hhtCfzjhzPflqUB0aB7qYWIZ9le5vhbfKIH/AHGzkR26pP0aAP8ATDdza8DTENq1XpqkxUHoCvGP0QrvyoAT0EW5qFarviGUNRB9xQsjc2gayyO85fN6qEsCZcy76TsXMx+VKUvLJjsuH3OK0BvI4kDfxJO8DcAw2NCNoDSQ/dp63MucpKUJGfZlQYl3hTRja8M3tu6w50x11tCkBDurqnWy6B1UIxF7p724rh5//hH11UJFtkOigLnC8a8S8QMs4deU1cTr8mtLmpsyOe3soA9+97S0f7ykfr4oMgKxxBxHBuDKMWPrellnNpS3uU5mfTw20CGxjH+pKN/g4n/CgK77no/iF8+XaOXzTQgb1AfNWjj+tKAeHhkj6rlCRm6bsQm14ZFrjuasm5K1DkdqWRtWe/Yn51CAW0SYlwvhezyXLnODVwlu5uJDSlaradiRmB2q+dQAdLusSw49Xd8NvcpBalB9kJSU6yFbVt5HtUnzUJHvjO3s4vwHKTBKXeXjCTDUOKwNZHn3d9CBb6BL2mNcLnbH3NVt9oSkJOzVUjYv/aU/RoSV+jhpeJ9Kjt3czW0h56co7xtzS2nu1hl8WhBz4oT95Olkz0JKY6ZQmjLPY25nynrX6qE8C20+XgSLvbrUyrXbjMGQsJ26y15hI7QlJ+kKEDAcsyrBook2xoZOs2xzX1eKyklZ85NAInBkS9zb2lnDL5YuJZWQtLvJnU2a23zbKEh597mlr9Kvf+wH7KDIIMDWbH8PETT2JJ7r1uDawpCpYcGsRzTl56EAlp7/AKVw/wDBD6yqAW1CQz0OuIVpEgpSpJIS9sBz8g0DPpGhAhfugVpRia36ygPxI7zl5RoShjPWZzEOiiNbI60peftjHJKVu1wlKk59RIA76ECjwfiado2vUxi7Wx3UkpSh5hxXJqBRnkpBOxXjHjkdm2gC+8acoXgDibXapKJSwUoclLQlCD080knLo9NAVOhfCtxexC1f5jDjEKKhZbW8nVL7iklOwHgAonPpy66ElJiKcvSJpIEaA9my48IsdaTnqspJ1lgfSV3igGp+CDCJOfg8z9bXQgFNJWjS12PDa7pYG5AcjOBUhLjxXm0dhO3dlmD2Z0JTLPQNiRubZ37C66FPQTyjPOzzaUdoHxVegigYuceRHsI46uLcR3kEu67jCwcvcnkkKHdmodwNAhg/c+2sN2u53YpHu7qY7Ry8hAzJB6yrL5tAzT90FaAY1svSUjJsqivHcCk85OfYQr6VAgJ0fR3cWY8twluiQlgJedOeeTbKQEjzhA76A+lH2m5Edxl5AW24koWk7lAjIihB85XKy33RjiZufFbW7FZUeQlqRm262dhSvLccthzy6RQBQ1p5RqgO2BvWy8i4jI+dvZQBBgrSs1izEDVoRafBy42tfKiUHMtUbstUUAFaflpRiyHrKSPxIbzl5aqEoWnLNfnUfSFCT6Ewl/SCP2K+qaGIxRQANjr3zY+R9poAss3vRC+QR6hQA9pF96FdlALHAfv2j41CR5v/AMxc+RPqoQAmD/f5j4q/qmgGJQHBffead8gr1UAH4K9+v8pXsoDZjr30Z+QHrNAX2DPeJv5RfroDHGvvGr5RNAUmBffV75A+sUAc8KA0T/5m72UAsJv85X8Y0BaYO9/mviK9VAdGOffZr5Ees0AO0B//2Q==">
            <a:extLst>
              <a:ext uri="{FF2B5EF4-FFF2-40B4-BE49-F238E27FC236}">
                <a16:creationId xmlns:a16="http://schemas.microsoft.com/office/drawing/2014/main" id="{2860D6E0-9881-D96B-5C6D-ECC3FBE9D15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57271" y="3256000"/>
            <a:ext cx="536182" cy="53618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61">
            <a:extLst>
              <a:ext uri="{FF2B5EF4-FFF2-40B4-BE49-F238E27FC236}">
                <a16:creationId xmlns:a16="http://schemas.microsoft.com/office/drawing/2014/main" id="{AAFD97C9-F6A9-2985-0480-8E1400D3A637}"/>
              </a:ext>
            </a:extLst>
          </p:cNvPr>
          <p:cNvGrpSpPr>
            <a:grpSpLocks noChangeAspect="1"/>
          </p:cNvGrpSpPr>
          <p:nvPr/>
        </p:nvGrpSpPr>
        <p:grpSpPr>
          <a:xfrm>
            <a:off x="1619216" y="1600218"/>
            <a:ext cx="1584176" cy="1584176"/>
            <a:chOff x="5891686" y="2589438"/>
            <a:chExt cx="1940934" cy="1940720"/>
          </a:xfrm>
          <a:noFill/>
        </p:grpSpPr>
        <p:sp>
          <p:nvSpPr>
            <p:cNvPr id="15" name="Freeform 10">
              <a:extLst>
                <a:ext uri="{FF2B5EF4-FFF2-40B4-BE49-F238E27FC236}">
                  <a16:creationId xmlns:a16="http://schemas.microsoft.com/office/drawing/2014/main" id="{47D62A29-1DD9-3DF6-BEBA-4939890C06C9}"/>
                </a:ext>
              </a:extLst>
            </p:cNvPr>
            <p:cNvSpPr>
              <a:spLocks noEditPoints="1"/>
            </p:cNvSpPr>
            <p:nvPr>
              <p:custDataLst>
                <p:tags r:id="rId7"/>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16" name="Ellipse 63">
              <a:extLst>
                <a:ext uri="{FF2B5EF4-FFF2-40B4-BE49-F238E27FC236}">
                  <a16:creationId xmlns:a16="http://schemas.microsoft.com/office/drawing/2014/main" id="{FB53E8EF-14B0-86FB-CEEB-F0882F682453}"/>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pic>
        <p:nvPicPr>
          <p:cNvPr id="17" name="Picture 16">
            <a:extLst>
              <a:ext uri="{FF2B5EF4-FFF2-40B4-BE49-F238E27FC236}">
                <a16:creationId xmlns:a16="http://schemas.microsoft.com/office/drawing/2014/main" id="{A8EE9557-75A0-C0DE-947E-AA074BC709DD}"/>
              </a:ext>
            </a:extLst>
          </p:cNvPr>
          <p:cNvPicPr>
            <a:picLocks noChangeAspect="1"/>
          </p:cNvPicPr>
          <p:nvPr/>
        </p:nvPicPr>
        <p:blipFill>
          <a:blip r:embed="rId13"/>
          <a:stretch>
            <a:fillRect/>
          </a:stretch>
        </p:blipFill>
        <p:spPr>
          <a:xfrm>
            <a:off x="2073018" y="2245071"/>
            <a:ext cx="735023" cy="329568"/>
          </a:xfrm>
          <a:prstGeom prst="rect">
            <a:avLst/>
          </a:prstGeom>
        </p:spPr>
      </p:pic>
      <p:grpSp>
        <p:nvGrpSpPr>
          <p:cNvPr id="18" name="Gruppieren 61">
            <a:extLst>
              <a:ext uri="{FF2B5EF4-FFF2-40B4-BE49-F238E27FC236}">
                <a16:creationId xmlns:a16="http://schemas.microsoft.com/office/drawing/2014/main" id="{43470DDF-CA15-3710-887D-4D75A051BB08}"/>
              </a:ext>
            </a:extLst>
          </p:cNvPr>
          <p:cNvGrpSpPr>
            <a:grpSpLocks noChangeAspect="1"/>
          </p:cNvGrpSpPr>
          <p:nvPr/>
        </p:nvGrpSpPr>
        <p:grpSpPr>
          <a:xfrm>
            <a:off x="4438942" y="1700658"/>
            <a:ext cx="1584176" cy="1584176"/>
            <a:chOff x="5891686" y="2589438"/>
            <a:chExt cx="1940934" cy="1940720"/>
          </a:xfrm>
          <a:noFill/>
        </p:grpSpPr>
        <p:sp>
          <p:nvSpPr>
            <p:cNvPr id="20" name="Freeform 10">
              <a:extLst>
                <a:ext uri="{FF2B5EF4-FFF2-40B4-BE49-F238E27FC236}">
                  <a16:creationId xmlns:a16="http://schemas.microsoft.com/office/drawing/2014/main" id="{473D2B14-6DEC-CC92-FF5A-30771948B17A}"/>
                </a:ext>
              </a:extLst>
            </p:cNvPr>
            <p:cNvSpPr>
              <a:spLocks noEditPoints="1"/>
            </p:cNvSpPr>
            <p:nvPr>
              <p:custDataLst>
                <p:tags r:id="rId6"/>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21" name="Ellipse 63">
              <a:extLst>
                <a:ext uri="{FF2B5EF4-FFF2-40B4-BE49-F238E27FC236}">
                  <a16:creationId xmlns:a16="http://schemas.microsoft.com/office/drawing/2014/main" id="{AD866475-C079-2FD4-5FD1-191D7BBA493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grpSp>
        <p:nvGrpSpPr>
          <p:cNvPr id="23" name="Gruppieren 61">
            <a:extLst>
              <a:ext uri="{FF2B5EF4-FFF2-40B4-BE49-F238E27FC236}">
                <a16:creationId xmlns:a16="http://schemas.microsoft.com/office/drawing/2014/main" id="{4931DAE9-2D98-695B-3A6C-B799A83E5F50}"/>
              </a:ext>
            </a:extLst>
          </p:cNvPr>
          <p:cNvGrpSpPr>
            <a:grpSpLocks noChangeAspect="1"/>
          </p:cNvGrpSpPr>
          <p:nvPr/>
        </p:nvGrpSpPr>
        <p:grpSpPr>
          <a:xfrm>
            <a:off x="303286" y="2777200"/>
            <a:ext cx="1584176" cy="1584176"/>
            <a:chOff x="5891686" y="2589438"/>
            <a:chExt cx="1940934" cy="1940720"/>
          </a:xfrm>
          <a:noFill/>
        </p:grpSpPr>
        <p:sp>
          <p:nvSpPr>
            <p:cNvPr id="24" name="Freeform 10">
              <a:extLst>
                <a:ext uri="{FF2B5EF4-FFF2-40B4-BE49-F238E27FC236}">
                  <a16:creationId xmlns:a16="http://schemas.microsoft.com/office/drawing/2014/main" id="{40DC2BDE-89A7-5942-570D-2D9ED5DC3574}"/>
                </a:ext>
              </a:extLst>
            </p:cNvPr>
            <p:cNvSpPr>
              <a:spLocks noEditPoints="1"/>
            </p:cNvSpPr>
            <p:nvPr>
              <p:custDataLst>
                <p:tags r:id="rId5"/>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25" name="Ellipse 63">
              <a:extLst>
                <a:ext uri="{FF2B5EF4-FFF2-40B4-BE49-F238E27FC236}">
                  <a16:creationId xmlns:a16="http://schemas.microsoft.com/office/drawing/2014/main" id="{175044CB-8E9A-A01F-7AAD-8DBAE21AA893}"/>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pic>
        <p:nvPicPr>
          <p:cNvPr id="26" name="Picture 25">
            <a:extLst>
              <a:ext uri="{FF2B5EF4-FFF2-40B4-BE49-F238E27FC236}">
                <a16:creationId xmlns:a16="http://schemas.microsoft.com/office/drawing/2014/main" id="{5BF2530C-CCD6-6300-72EE-4B83B7573920}"/>
              </a:ext>
            </a:extLst>
          </p:cNvPr>
          <p:cNvPicPr>
            <a:picLocks noChangeAspect="1"/>
          </p:cNvPicPr>
          <p:nvPr/>
        </p:nvPicPr>
        <p:blipFill>
          <a:blip r:embed="rId14"/>
          <a:stretch>
            <a:fillRect/>
          </a:stretch>
        </p:blipFill>
        <p:spPr>
          <a:xfrm>
            <a:off x="763411" y="3242435"/>
            <a:ext cx="658222" cy="643513"/>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4D77F144-4D2F-B90E-4B25-7A5F3729631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3219" y="4659899"/>
            <a:ext cx="698294" cy="368350"/>
          </a:xfrm>
          <a:prstGeom prst="rect">
            <a:avLst/>
          </a:prstGeom>
          <a:solidFill>
            <a:schemeClr val="bg1"/>
          </a:solidFill>
        </p:spPr>
      </p:pic>
      <p:grpSp>
        <p:nvGrpSpPr>
          <p:cNvPr id="28" name="Gruppieren 61">
            <a:extLst>
              <a:ext uri="{FF2B5EF4-FFF2-40B4-BE49-F238E27FC236}">
                <a16:creationId xmlns:a16="http://schemas.microsoft.com/office/drawing/2014/main" id="{443C1594-4940-E795-68F9-83F9A6EB5120}"/>
              </a:ext>
            </a:extLst>
          </p:cNvPr>
          <p:cNvGrpSpPr>
            <a:grpSpLocks noChangeAspect="1"/>
          </p:cNvGrpSpPr>
          <p:nvPr/>
        </p:nvGrpSpPr>
        <p:grpSpPr>
          <a:xfrm>
            <a:off x="7116455" y="4102800"/>
            <a:ext cx="1584176" cy="1584176"/>
            <a:chOff x="5891686" y="2589438"/>
            <a:chExt cx="1940934" cy="1940720"/>
          </a:xfrm>
          <a:noFill/>
        </p:grpSpPr>
        <p:sp>
          <p:nvSpPr>
            <p:cNvPr id="29" name="Freeform 10">
              <a:extLst>
                <a:ext uri="{FF2B5EF4-FFF2-40B4-BE49-F238E27FC236}">
                  <a16:creationId xmlns:a16="http://schemas.microsoft.com/office/drawing/2014/main" id="{088A991F-F4C2-45E9-5C3F-8A6341001198}"/>
                </a:ext>
              </a:extLst>
            </p:cNvPr>
            <p:cNvSpPr>
              <a:spLocks noEditPoints="1"/>
            </p:cNvSpPr>
            <p:nvPr>
              <p:custDataLst>
                <p:tags r:id="rId4"/>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30" name="Ellipse 63">
              <a:extLst>
                <a:ext uri="{FF2B5EF4-FFF2-40B4-BE49-F238E27FC236}">
                  <a16:creationId xmlns:a16="http://schemas.microsoft.com/office/drawing/2014/main" id="{E35092A6-9CCC-FA1E-C741-4D62C01994D7}"/>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sp>
        <p:nvSpPr>
          <p:cNvPr id="31" name="Inhaltsplatzhalter 1">
            <a:extLst>
              <a:ext uri="{FF2B5EF4-FFF2-40B4-BE49-F238E27FC236}">
                <a16:creationId xmlns:a16="http://schemas.microsoft.com/office/drawing/2014/main" id="{2357BDF0-1B39-9D5D-A610-93E16E11C51C}"/>
              </a:ext>
            </a:extLst>
          </p:cNvPr>
          <p:cNvSpPr txBox="1">
            <a:spLocks/>
          </p:cNvSpPr>
          <p:nvPr/>
        </p:nvSpPr>
        <p:spPr bwMode="gray">
          <a:xfrm>
            <a:off x="7370281" y="5823992"/>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Confluent</a:t>
            </a:r>
          </a:p>
          <a:p>
            <a:pPr algn="ctr"/>
            <a:r>
              <a:rPr lang="en-US" sz="1000" b="1" dirty="0"/>
              <a:t>Apache Kafka</a:t>
            </a:r>
            <a:endParaRPr lang="de-CH" sz="1000" b="1" dirty="0"/>
          </a:p>
        </p:txBody>
      </p:sp>
      <p:sp>
        <p:nvSpPr>
          <p:cNvPr id="32" name="Inhaltsplatzhalter 1">
            <a:extLst>
              <a:ext uri="{FF2B5EF4-FFF2-40B4-BE49-F238E27FC236}">
                <a16:creationId xmlns:a16="http://schemas.microsoft.com/office/drawing/2014/main" id="{FBD0F561-D147-25C4-65B5-9809AF91BD31}"/>
              </a:ext>
            </a:extLst>
          </p:cNvPr>
          <p:cNvSpPr txBox="1">
            <a:spLocks/>
          </p:cNvSpPr>
          <p:nvPr/>
        </p:nvSpPr>
        <p:spPr bwMode="gray">
          <a:xfrm>
            <a:off x="234883" y="4587058"/>
            <a:ext cx="1442775"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de-CH" sz="1400" b="1" dirty="0"/>
              <a:t>Swisscom</a:t>
            </a:r>
          </a:p>
          <a:p>
            <a:pPr algn="ctr"/>
            <a:r>
              <a:rPr lang="de-CH" sz="1000" b="1" dirty="0"/>
              <a:t>Network Operator</a:t>
            </a:r>
          </a:p>
        </p:txBody>
      </p:sp>
      <p:sp>
        <p:nvSpPr>
          <p:cNvPr id="33" name="Inhaltsplatzhalter 1">
            <a:extLst>
              <a:ext uri="{FF2B5EF4-FFF2-40B4-BE49-F238E27FC236}">
                <a16:creationId xmlns:a16="http://schemas.microsoft.com/office/drawing/2014/main" id="{BD95B8FD-3E20-3DA5-829A-97AF568C5E00}"/>
              </a:ext>
            </a:extLst>
          </p:cNvPr>
          <p:cNvSpPr txBox="1">
            <a:spLocks/>
          </p:cNvSpPr>
          <p:nvPr/>
        </p:nvSpPr>
        <p:spPr bwMode="gray">
          <a:xfrm>
            <a:off x="3096891" y="4489434"/>
            <a:ext cx="136912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Huawei</a:t>
            </a:r>
          </a:p>
          <a:p>
            <a:pPr algn="ctr"/>
            <a:r>
              <a:rPr lang="en-US" sz="1000" b="1" dirty="0"/>
              <a:t>Network Vendor</a:t>
            </a:r>
            <a:endParaRPr lang="de-CH" sz="1000" b="1" dirty="0"/>
          </a:p>
        </p:txBody>
      </p:sp>
      <p:sp>
        <p:nvSpPr>
          <p:cNvPr id="34" name="Inhaltsplatzhalter 1">
            <a:extLst>
              <a:ext uri="{FF2B5EF4-FFF2-40B4-BE49-F238E27FC236}">
                <a16:creationId xmlns:a16="http://schemas.microsoft.com/office/drawing/2014/main" id="{915EE711-7782-F713-FBF7-2BE732468C0A}"/>
              </a:ext>
            </a:extLst>
          </p:cNvPr>
          <p:cNvSpPr txBox="1">
            <a:spLocks/>
          </p:cNvSpPr>
          <p:nvPr/>
        </p:nvSpPr>
        <p:spPr bwMode="gray">
          <a:xfrm>
            <a:off x="4355799" y="5819044"/>
            <a:ext cx="1574968"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de-CH" sz="1400" b="1" dirty="0"/>
              <a:t>Cisco</a:t>
            </a:r>
          </a:p>
          <a:p>
            <a:pPr algn="ctr"/>
            <a:r>
              <a:rPr lang="de-CH" sz="1000" b="1" dirty="0"/>
              <a:t>Network Vendor</a:t>
            </a:r>
          </a:p>
        </p:txBody>
      </p:sp>
      <p:sp>
        <p:nvSpPr>
          <p:cNvPr id="35" name="Inhaltsplatzhalter 1">
            <a:extLst>
              <a:ext uri="{FF2B5EF4-FFF2-40B4-BE49-F238E27FC236}">
                <a16:creationId xmlns:a16="http://schemas.microsoft.com/office/drawing/2014/main" id="{71861FA5-273B-670E-DE5E-BE1725353BFD}"/>
              </a:ext>
            </a:extLst>
          </p:cNvPr>
          <p:cNvSpPr txBox="1">
            <a:spLocks/>
          </p:cNvSpPr>
          <p:nvPr/>
        </p:nvSpPr>
        <p:spPr bwMode="gray">
          <a:xfrm>
            <a:off x="1831859" y="3284834"/>
            <a:ext cx="121734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INSA Lyon</a:t>
            </a:r>
          </a:p>
          <a:p>
            <a:pPr algn="ctr"/>
            <a:r>
              <a:rPr lang="en-US" sz="1000" b="1" dirty="0"/>
              <a:t>University</a:t>
            </a:r>
            <a:endParaRPr lang="de-CH" sz="1000" b="1" dirty="0"/>
          </a:p>
        </p:txBody>
      </p:sp>
      <p:sp>
        <p:nvSpPr>
          <p:cNvPr id="36" name="Inhaltsplatzhalter 1">
            <a:extLst>
              <a:ext uri="{FF2B5EF4-FFF2-40B4-BE49-F238E27FC236}">
                <a16:creationId xmlns:a16="http://schemas.microsoft.com/office/drawing/2014/main" id="{D5BB07B4-103A-1600-B9CC-47D56FB3DFC2}"/>
              </a:ext>
            </a:extLst>
          </p:cNvPr>
          <p:cNvSpPr txBox="1">
            <a:spLocks/>
          </p:cNvSpPr>
          <p:nvPr/>
        </p:nvSpPr>
        <p:spPr bwMode="gray">
          <a:xfrm>
            <a:off x="1691777" y="5819044"/>
            <a:ext cx="136912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Bell Canada</a:t>
            </a:r>
          </a:p>
          <a:p>
            <a:pPr algn="ctr"/>
            <a:r>
              <a:rPr lang="en-US" sz="1000" b="1" dirty="0"/>
              <a:t>Network Operator</a:t>
            </a:r>
            <a:endParaRPr lang="de-CH" sz="1000" b="1" dirty="0"/>
          </a:p>
        </p:txBody>
      </p:sp>
      <p:sp>
        <p:nvSpPr>
          <p:cNvPr id="37" name="Inhaltsplatzhalter 1">
            <a:extLst>
              <a:ext uri="{FF2B5EF4-FFF2-40B4-BE49-F238E27FC236}">
                <a16:creationId xmlns:a16="http://schemas.microsoft.com/office/drawing/2014/main" id="{550E8DD9-62B7-F08A-AB9D-523F326D790D}"/>
              </a:ext>
            </a:extLst>
          </p:cNvPr>
          <p:cNvSpPr txBox="1">
            <a:spLocks/>
          </p:cNvSpPr>
          <p:nvPr/>
        </p:nvSpPr>
        <p:spPr bwMode="gray">
          <a:xfrm>
            <a:off x="4616846" y="3432817"/>
            <a:ext cx="1217340"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6WIND</a:t>
            </a:r>
          </a:p>
          <a:p>
            <a:pPr algn="ctr"/>
            <a:r>
              <a:rPr lang="de-CH" sz="1000" b="1" dirty="0"/>
              <a:t>Network Vendor</a:t>
            </a:r>
          </a:p>
        </p:txBody>
      </p:sp>
      <p:grpSp>
        <p:nvGrpSpPr>
          <p:cNvPr id="38" name="Gruppieren 61">
            <a:extLst>
              <a:ext uri="{FF2B5EF4-FFF2-40B4-BE49-F238E27FC236}">
                <a16:creationId xmlns:a16="http://schemas.microsoft.com/office/drawing/2014/main" id="{DFD02EB0-55EF-A2F9-C448-ACD72883F5CF}"/>
              </a:ext>
            </a:extLst>
          </p:cNvPr>
          <p:cNvGrpSpPr>
            <a:grpSpLocks noChangeAspect="1"/>
          </p:cNvGrpSpPr>
          <p:nvPr/>
        </p:nvGrpSpPr>
        <p:grpSpPr>
          <a:xfrm>
            <a:off x="5786105" y="3027107"/>
            <a:ext cx="1584176" cy="1584176"/>
            <a:chOff x="5891686" y="2589438"/>
            <a:chExt cx="1940934" cy="1940720"/>
          </a:xfrm>
          <a:noFill/>
        </p:grpSpPr>
        <p:sp>
          <p:nvSpPr>
            <p:cNvPr id="39" name="Freeform 10">
              <a:extLst>
                <a:ext uri="{FF2B5EF4-FFF2-40B4-BE49-F238E27FC236}">
                  <a16:creationId xmlns:a16="http://schemas.microsoft.com/office/drawing/2014/main" id="{062F96FB-AB3D-9CD0-DCA4-1D8B0129CD9C}"/>
                </a:ext>
              </a:extLst>
            </p:cNvPr>
            <p:cNvSpPr>
              <a:spLocks noEditPoints="1"/>
            </p:cNvSpPr>
            <p:nvPr>
              <p:custDataLst>
                <p:tags r:id="rId3"/>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0" name="Ellipse 63">
              <a:extLst>
                <a:ext uri="{FF2B5EF4-FFF2-40B4-BE49-F238E27FC236}">
                  <a16:creationId xmlns:a16="http://schemas.microsoft.com/office/drawing/2014/main" id="{A0EA0F48-3CB4-E822-5DFC-669CB03F9DC9}"/>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sp>
        <p:nvSpPr>
          <p:cNvPr id="41" name="Inhaltsplatzhalter 1">
            <a:extLst>
              <a:ext uri="{FF2B5EF4-FFF2-40B4-BE49-F238E27FC236}">
                <a16:creationId xmlns:a16="http://schemas.microsoft.com/office/drawing/2014/main" id="{53E899EC-3C6D-91BF-C200-36083B3A9D8A}"/>
              </a:ext>
            </a:extLst>
          </p:cNvPr>
          <p:cNvSpPr txBox="1">
            <a:spLocks/>
          </p:cNvSpPr>
          <p:nvPr/>
        </p:nvSpPr>
        <p:spPr bwMode="gray">
          <a:xfrm>
            <a:off x="5965988" y="4737773"/>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NTT</a:t>
            </a:r>
          </a:p>
          <a:p>
            <a:pPr algn="ctr"/>
            <a:r>
              <a:rPr lang="en-US" sz="1000" b="1" dirty="0"/>
              <a:t>Network Operator</a:t>
            </a:r>
            <a:endParaRPr lang="de-CH" sz="1000" b="1" dirty="0"/>
          </a:p>
        </p:txBody>
      </p:sp>
      <p:pic>
        <p:nvPicPr>
          <p:cNvPr id="42" name="Picture 41" descr="Icon&#10;&#10;Description automatically generated">
            <a:extLst>
              <a:ext uri="{FF2B5EF4-FFF2-40B4-BE49-F238E27FC236}">
                <a16:creationId xmlns:a16="http://schemas.microsoft.com/office/drawing/2014/main" id="{6F213D79-F06E-B875-D1C3-81B249E35BC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2572" y="4509076"/>
            <a:ext cx="761492" cy="761492"/>
          </a:xfrm>
          <a:prstGeom prst="rect">
            <a:avLst/>
          </a:prstGeom>
        </p:spPr>
      </p:pic>
      <p:grpSp>
        <p:nvGrpSpPr>
          <p:cNvPr id="43" name="Gruppieren 61">
            <a:extLst>
              <a:ext uri="{FF2B5EF4-FFF2-40B4-BE49-F238E27FC236}">
                <a16:creationId xmlns:a16="http://schemas.microsoft.com/office/drawing/2014/main" id="{4E59D8ED-3A86-45FD-27FE-8BB860B296AF}"/>
              </a:ext>
            </a:extLst>
          </p:cNvPr>
          <p:cNvGrpSpPr>
            <a:grpSpLocks noChangeAspect="1"/>
          </p:cNvGrpSpPr>
          <p:nvPr/>
        </p:nvGrpSpPr>
        <p:grpSpPr>
          <a:xfrm>
            <a:off x="7100221" y="1844824"/>
            <a:ext cx="1584176" cy="1584176"/>
            <a:chOff x="5891686" y="2589438"/>
            <a:chExt cx="1940934" cy="1940720"/>
          </a:xfrm>
          <a:noFill/>
        </p:grpSpPr>
        <p:sp>
          <p:nvSpPr>
            <p:cNvPr id="44" name="Freeform 10">
              <a:extLst>
                <a:ext uri="{FF2B5EF4-FFF2-40B4-BE49-F238E27FC236}">
                  <a16:creationId xmlns:a16="http://schemas.microsoft.com/office/drawing/2014/main" id="{FE0A5C0C-35EC-E7FC-03F0-DE4DBE58090D}"/>
                </a:ext>
              </a:extLst>
            </p:cNvPr>
            <p:cNvSpPr>
              <a:spLocks noEditPoints="1"/>
            </p:cNvSpPr>
            <p:nvPr>
              <p:custDataLst>
                <p:tags r:id="rId2"/>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45" name="Ellipse 63">
              <a:extLst>
                <a:ext uri="{FF2B5EF4-FFF2-40B4-BE49-F238E27FC236}">
                  <a16:creationId xmlns:a16="http://schemas.microsoft.com/office/drawing/2014/main" id="{3B608A22-3023-EF50-87B0-821304CEE5CF}"/>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de-CH" sz="1200" dirty="0">
                  <a:solidFill>
                    <a:schemeClr val="tx1"/>
                  </a:solidFill>
                </a:rPr>
                <a:t>Text</a:t>
              </a:r>
            </a:p>
          </p:txBody>
        </p:sp>
      </p:grpSp>
      <p:sp>
        <p:nvSpPr>
          <p:cNvPr id="46" name="Inhaltsplatzhalter 1">
            <a:extLst>
              <a:ext uri="{FF2B5EF4-FFF2-40B4-BE49-F238E27FC236}">
                <a16:creationId xmlns:a16="http://schemas.microsoft.com/office/drawing/2014/main" id="{CF17104C-BF2C-4624-4D5F-D3554F9C627E}"/>
              </a:ext>
            </a:extLst>
          </p:cNvPr>
          <p:cNvSpPr txBox="1">
            <a:spLocks/>
          </p:cNvSpPr>
          <p:nvPr/>
        </p:nvSpPr>
        <p:spPr bwMode="gray">
          <a:xfrm>
            <a:off x="7354047" y="3566016"/>
            <a:ext cx="1221102"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a:t>Imply</a:t>
            </a:r>
          </a:p>
          <a:p>
            <a:pPr algn="ctr"/>
            <a:r>
              <a:rPr lang="en-US" sz="1000" b="1" dirty="0"/>
              <a:t>Imply Druid</a:t>
            </a:r>
            <a:endParaRPr lang="de-CH" sz="1000" b="1" dirty="0"/>
          </a:p>
        </p:txBody>
      </p:sp>
      <p:pic>
        <p:nvPicPr>
          <p:cNvPr id="47" name="Picture 46">
            <a:extLst>
              <a:ext uri="{FF2B5EF4-FFF2-40B4-BE49-F238E27FC236}">
                <a16:creationId xmlns:a16="http://schemas.microsoft.com/office/drawing/2014/main" id="{71E2ECBA-E13C-9DFF-BCD5-DE49920B902B}"/>
              </a:ext>
            </a:extLst>
          </p:cNvPr>
          <p:cNvPicPr>
            <a:picLocks noChangeAspect="1"/>
          </p:cNvPicPr>
          <p:nvPr/>
        </p:nvPicPr>
        <p:blipFill>
          <a:blip r:embed="rId17"/>
          <a:stretch>
            <a:fillRect/>
          </a:stretch>
        </p:blipFill>
        <p:spPr>
          <a:xfrm>
            <a:off x="7412109" y="2520957"/>
            <a:ext cx="986124" cy="249316"/>
          </a:xfrm>
          <a:prstGeom prst="rect">
            <a:avLst/>
          </a:prstGeom>
        </p:spPr>
      </p:pic>
      <p:grpSp>
        <p:nvGrpSpPr>
          <p:cNvPr id="48" name="Gruppieren 61">
            <a:extLst>
              <a:ext uri="{FF2B5EF4-FFF2-40B4-BE49-F238E27FC236}">
                <a16:creationId xmlns:a16="http://schemas.microsoft.com/office/drawing/2014/main" id="{425FCA41-079A-7D4E-E9AD-7B09CCC5E623}"/>
              </a:ext>
            </a:extLst>
          </p:cNvPr>
          <p:cNvGrpSpPr>
            <a:grpSpLocks noChangeAspect="1"/>
          </p:cNvGrpSpPr>
          <p:nvPr/>
        </p:nvGrpSpPr>
        <p:grpSpPr>
          <a:xfrm>
            <a:off x="8565908" y="2888400"/>
            <a:ext cx="1584176" cy="1584176"/>
            <a:chOff x="5891686" y="2589438"/>
            <a:chExt cx="1940934" cy="1940720"/>
          </a:xfrm>
          <a:noFill/>
        </p:grpSpPr>
        <p:sp>
          <p:nvSpPr>
            <p:cNvPr id="49" name="Freeform 10">
              <a:extLst>
                <a:ext uri="{FF2B5EF4-FFF2-40B4-BE49-F238E27FC236}">
                  <a16:creationId xmlns:a16="http://schemas.microsoft.com/office/drawing/2014/main" id="{8EF41570-8FEE-4DCD-72AD-E5BF6815D661}"/>
                </a:ext>
              </a:extLst>
            </p:cNvPr>
            <p:cNvSpPr>
              <a:spLocks noEditPoints="1"/>
            </p:cNvSpPr>
            <p:nvPr>
              <p:custDataLst>
                <p:tags r:id="rId1"/>
              </p:custDataLst>
            </p:nvPr>
          </p:nvSpPr>
          <p:spPr bwMode="gray">
            <a:xfrm>
              <a:off x="5891686" y="2589438"/>
              <a:ext cx="1940934" cy="1940720"/>
            </a:xfrm>
            <a:custGeom>
              <a:avLst/>
              <a:gdLst>
                <a:gd name="T0" fmla="*/ 210 w 495"/>
                <a:gd name="T1" fmla="*/ 267 h 493"/>
                <a:gd name="T2" fmla="*/ 214 w 495"/>
                <a:gd name="T3" fmla="*/ 274 h 493"/>
                <a:gd name="T4" fmla="*/ 223 w 495"/>
                <a:gd name="T5" fmla="*/ 282 h 493"/>
                <a:gd name="T6" fmla="*/ 238 w 495"/>
                <a:gd name="T7" fmla="*/ 288 h 493"/>
                <a:gd name="T8" fmla="*/ 246 w 495"/>
                <a:gd name="T9" fmla="*/ 289 h 493"/>
                <a:gd name="T10" fmla="*/ 254 w 495"/>
                <a:gd name="T11" fmla="*/ 289 h 493"/>
                <a:gd name="T12" fmla="*/ 266 w 495"/>
                <a:gd name="T13" fmla="*/ 286 h 493"/>
                <a:gd name="T14" fmla="*/ 273 w 495"/>
                <a:gd name="T15" fmla="*/ 283 h 493"/>
                <a:gd name="T16" fmla="*/ 280 w 495"/>
                <a:gd name="T17" fmla="*/ 278 h 493"/>
                <a:gd name="T18" fmla="*/ 285 w 495"/>
                <a:gd name="T19" fmla="*/ 272 h 493"/>
                <a:gd name="T20" fmla="*/ 292 w 495"/>
                <a:gd name="T21" fmla="*/ 262 h 493"/>
                <a:gd name="T22" fmla="*/ 294 w 495"/>
                <a:gd name="T23" fmla="*/ 254 h 493"/>
                <a:gd name="T24" fmla="*/ 296 w 495"/>
                <a:gd name="T25" fmla="*/ 246 h 493"/>
                <a:gd name="T26" fmla="*/ 295 w 495"/>
                <a:gd name="T27" fmla="*/ 238 h 493"/>
                <a:gd name="T28" fmla="*/ 291 w 495"/>
                <a:gd name="T29" fmla="*/ 223 h 493"/>
                <a:gd name="T30" fmla="*/ 287 w 495"/>
                <a:gd name="T31" fmla="*/ 216 h 493"/>
                <a:gd name="T32" fmla="*/ 282 w 495"/>
                <a:gd name="T33" fmla="*/ 210 h 493"/>
                <a:gd name="T34" fmla="*/ 275 w 495"/>
                <a:gd name="T35" fmla="*/ 205 h 493"/>
                <a:gd name="T36" fmla="*/ 261 w 495"/>
                <a:gd name="T37" fmla="*/ 198 h 493"/>
                <a:gd name="T38" fmla="*/ 253 w 495"/>
                <a:gd name="T39" fmla="*/ 197 h 493"/>
                <a:gd name="T40" fmla="*/ 244 w 495"/>
                <a:gd name="T41" fmla="*/ 197 h 493"/>
                <a:gd name="T42" fmla="*/ 229 w 495"/>
                <a:gd name="T43" fmla="*/ 202 h 493"/>
                <a:gd name="T44" fmla="*/ 222 w 495"/>
                <a:gd name="T45" fmla="*/ 206 h 493"/>
                <a:gd name="T46" fmla="*/ 216 w 495"/>
                <a:gd name="T47" fmla="*/ 211 h 493"/>
                <a:gd name="T48" fmla="*/ 207 w 495"/>
                <a:gd name="T49" fmla="*/ 224 h 493"/>
                <a:gd name="T50" fmla="*/ 204 w 495"/>
                <a:gd name="T51" fmla="*/ 236 h 493"/>
                <a:gd name="T52" fmla="*/ 203 w 495"/>
                <a:gd name="T53" fmla="*/ 244 h 493"/>
                <a:gd name="T54" fmla="*/ 205 w 495"/>
                <a:gd name="T55" fmla="*/ 256 h 493"/>
                <a:gd name="T56" fmla="*/ 157 w 495"/>
                <a:gd name="T57" fmla="*/ 13 h 493"/>
                <a:gd name="T58" fmla="*/ 240 w 495"/>
                <a:gd name="T59" fmla="*/ 51 h 493"/>
                <a:gd name="T60" fmla="*/ 263 w 495"/>
                <a:gd name="T61" fmla="*/ 51 h 493"/>
                <a:gd name="T62" fmla="*/ 285 w 495"/>
                <a:gd name="T63" fmla="*/ 54 h 493"/>
                <a:gd name="T64" fmla="*/ 369 w 495"/>
                <a:gd name="T65" fmla="*/ 26 h 493"/>
                <a:gd name="T66" fmla="*/ 375 w 495"/>
                <a:gd name="T67" fmla="*/ 97 h 493"/>
                <a:gd name="T68" fmla="*/ 387 w 495"/>
                <a:gd name="T69" fmla="*/ 109 h 493"/>
                <a:gd name="T70" fmla="*/ 398 w 495"/>
                <a:gd name="T71" fmla="*/ 122 h 493"/>
                <a:gd name="T72" fmla="*/ 483 w 495"/>
                <a:gd name="T73" fmla="*/ 158 h 493"/>
                <a:gd name="T74" fmla="*/ 439 w 495"/>
                <a:gd name="T75" fmla="*/ 213 h 493"/>
                <a:gd name="T76" fmla="*/ 441 w 495"/>
                <a:gd name="T77" fmla="*/ 234 h 493"/>
                <a:gd name="T78" fmla="*/ 495 w 495"/>
                <a:gd name="T79" fmla="*/ 283 h 493"/>
                <a:gd name="T80" fmla="*/ 420 w 495"/>
                <a:gd name="T81" fmla="*/ 332 h 493"/>
                <a:gd name="T82" fmla="*/ 409 w 495"/>
                <a:gd name="T83" fmla="*/ 351 h 493"/>
                <a:gd name="T84" fmla="*/ 398 w 495"/>
                <a:gd name="T85" fmla="*/ 365 h 493"/>
                <a:gd name="T86" fmla="*/ 411 w 495"/>
                <a:gd name="T87" fmla="*/ 430 h 493"/>
                <a:gd name="T88" fmla="*/ 323 w 495"/>
                <a:gd name="T89" fmla="*/ 421 h 493"/>
                <a:gd name="T90" fmla="*/ 302 w 495"/>
                <a:gd name="T91" fmla="*/ 428 h 493"/>
                <a:gd name="T92" fmla="*/ 282 w 495"/>
                <a:gd name="T93" fmla="*/ 433 h 493"/>
                <a:gd name="T94" fmla="*/ 211 w 495"/>
                <a:gd name="T95" fmla="*/ 489 h 493"/>
                <a:gd name="T96" fmla="*/ 182 w 495"/>
                <a:gd name="T97" fmla="*/ 423 h 493"/>
                <a:gd name="T98" fmla="*/ 162 w 495"/>
                <a:gd name="T99" fmla="*/ 414 h 493"/>
                <a:gd name="T100" fmla="*/ 96 w 495"/>
                <a:gd name="T101" fmla="*/ 439 h 493"/>
                <a:gd name="T102" fmla="*/ 88 w 495"/>
                <a:gd name="T103" fmla="*/ 348 h 493"/>
                <a:gd name="T104" fmla="*/ 82 w 495"/>
                <a:gd name="T105" fmla="*/ 338 h 493"/>
                <a:gd name="T106" fmla="*/ 72 w 495"/>
                <a:gd name="T107" fmla="*/ 318 h 493"/>
                <a:gd name="T108" fmla="*/ 5 w 495"/>
                <a:gd name="T109" fmla="*/ 291 h 493"/>
                <a:gd name="T110" fmla="*/ 59 w 495"/>
                <a:gd name="T111" fmla="*/ 219 h 493"/>
                <a:gd name="T112" fmla="*/ 63 w 495"/>
                <a:gd name="T113" fmla="*/ 197 h 493"/>
                <a:gd name="T114" fmla="*/ 66 w 495"/>
                <a:gd name="T115" fmla="*/ 186 h 493"/>
                <a:gd name="T116" fmla="*/ 32 w 495"/>
                <a:gd name="T117" fmla="*/ 124 h 493"/>
                <a:gd name="T118" fmla="*/ 118 w 495"/>
                <a:gd name="T119" fmla="*/ 102 h 493"/>
                <a:gd name="T120" fmla="*/ 136 w 495"/>
                <a:gd name="T121" fmla="*/ 88 h 493"/>
                <a:gd name="T122" fmla="*/ 155 w 495"/>
                <a:gd name="T123" fmla="*/ 76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95"/>
                <a:gd name="T187" fmla="*/ 0 h 493"/>
                <a:gd name="T188" fmla="*/ 495 w 495"/>
                <a:gd name="T189" fmla="*/ 493 h 4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rgbClr val="EEF3F6"/>
            </a:solidFill>
            <a:ln w="6350" cap="flat" cmpd="sng">
              <a:noFill/>
              <a:prstDash val="solid"/>
              <a:round/>
              <a:headEnd type="none" w="med" len="med"/>
              <a:tailEnd type="none" w="med" len="med"/>
            </a:ln>
          </p:spPr>
          <p:txBody>
            <a:bodyPr lIns="0" tIns="0" rIns="0" bIns="0" anchor="ctr">
              <a:prstTxWarp prst="textArchUp">
                <a:avLst>
                  <a:gd name="adj" fmla="val 14000183"/>
                </a:avLst>
              </a:prstTxWarp>
            </a:bodyPr>
            <a:lstStyle/>
            <a:p>
              <a:pPr algn="ctr"/>
              <a:endParaRPr lang="de-CH" sz="1600" dirty="0">
                <a:latin typeface="+mj-lt"/>
              </a:endParaRPr>
            </a:p>
          </p:txBody>
        </p:sp>
        <p:sp>
          <p:nvSpPr>
            <p:cNvPr id="50" name="Ellipse 63">
              <a:extLst>
                <a:ext uri="{FF2B5EF4-FFF2-40B4-BE49-F238E27FC236}">
                  <a16:creationId xmlns:a16="http://schemas.microsoft.com/office/drawing/2014/main" id="{7315CC9C-593A-83FC-7162-8D394E4CB29A}"/>
                </a:ext>
              </a:extLst>
            </p:cNvPr>
            <p:cNvSpPr/>
            <p:nvPr/>
          </p:nvSpPr>
          <p:spPr>
            <a:xfrm>
              <a:off x="6337998" y="3035642"/>
              <a:ext cx="1048312" cy="1048312"/>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de-CH" sz="1200" dirty="0">
                <a:solidFill>
                  <a:schemeClr val="tx1"/>
                </a:solidFill>
              </a:endParaRPr>
            </a:p>
          </p:txBody>
        </p:sp>
      </p:grpSp>
      <p:sp>
        <p:nvSpPr>
          <p:cNvPr id="51" name="Inhaltsplatzhalter 1">
            <a:extLst>
              <a:ext uri="{FF2B5EF4-FFF2-40B4-BE49-F238E27FC236}">
                <a16:creationId xmlns:a16="http://schemas.microsoft.com/office/drawing/2014/main" id="{17A40AE8-83D9-5DD8-2439-7299F56B6366}"/>
              </a:ext>
            </a:extLst>
          </p:cNvPr>
          <p:cNvSpPr txBox="1">
            <a:spLocks/>
          </p:cNvSpPr>
          <p:nvPr/>
        </p:nvSpPr>
        <p:spPr bwMode="gray">
          <a:xfrm>
            <a:off x="8688972" y="4669227"/>
            <a:ext cx="1442775" cy="441191"/>
          </a:xfrm>
          <a:prstGeom prst="rect">
            <a:avLst/>
          </a:prstGeom>
        </p:spPr>
        <p:txBody>
          <a:bodyPr lIns="0" tIns="0" rIns="0" bIns="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spcAft>
                <a:spcPts val="0"/>
              </a:spcAft>
            </a:pPr>
            <a:r>
              <a:rPr lang="en-US" sz="1400" b="1" dirty="0" err="1"/>
              <a:t>Clickhouse</a:t>
            </a:r>
            <a:endParaRPr lang="en-US" sz="1400" b="1" dirty="0"/>
          </a:p>
          <a:p>
            <a:pPr algn="ctr"/>
            <a:r>
              <a:rPr lang="en-US" sz="1000" b="1" dirty="0"/>
              <a:t>OLAP DBMS</a:t>
            </a:r>
            <a:endParaRPr lang="de-CH" sz="1000" b="1" dirty="0"/>
          </a:p>
        </p:txBody>
      </p:sp>
      <p:pic>
        <p:nvPicPr>
          <p:cNvPr id="52" name="Picture 2">
            <a:extLst>
              <a:ext uri="{FF2B5EF4-FFF2-40B4-BE49-F238E27FC236}">
                <a16:creationId xmlns:a16="http://schemas.microsoft.com/office/drawing/2014/main" id="{F729C5B0-8CC9-F520-58E1-58F13D192E5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930185" y="3556355"/>
            <a:ext cx="906235" cy="26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a:extLst>
              <a:ext uri="{FF2B5EF4-FFF2-40B4-BE49-F238E27FC236}">
                <a16:creationId xmlns:a16="http://schemas.microsoft.com/office/drawing/2014/main" id="{08A38C03-74EB-8675-CB3E-1951D0D17679}"/>
              </a:ext>
            </a:extLst>
          </p:cNvPr>
          <p:cNvPicPr>
            <a:picLocks noChangeAspect="1"/>
          </p:cNvPicPr>
          <p:nvPr/>
        </p:nvPicPr>
        <p:blipFill>
          <a:blip r:embed="rId19"/>
          <a:stretch>
            <a:fillRect/>
          </a:stretch>
        </p:blipFill>
        <p:spPr>
          <a:xfrm>
            <a:off x="6304252" y="3480215"/>
            <a:ext cx="543236" cy="677959"/>
          </a:xfrm>
          <a:prstGeom prst="rect">
            <a:avLst/>
          </a:prstGeom>
        </p:spPr>
      </p:pic>
      <p:pic>
        <p:nvPicPr>
          <p:cNvPr id="54" name="Picture 53">
            <a:extLst>
              <a:ext uri="{FF2B5EF4-FFF2-40B4-BE49-F238E27FC236}">
                <a16:creationId xmlns:a16="http://schemas.microsoft.com/office/drawing/2014/main" id="{42F4C771-3AF0-7513-1C5C-8281C2B98E6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02278" y="4620789"/>
            <a:ext cx="561975" cy="323850"/>
          </a:xfrm>
          <a:prstGeom prst="rect">
            <a:avLst/>
          </a:prstGeom>
        </p:spPr>
      </p:pic>
      <p:pic>
        <p:nvPicPr>
          <p:cNvPr id="58" name="Picture 57" descr="A blue and black logo&#10;&#10;Description automatically generated">
            <a:extLst>
              <a:ext uri="{FF2B5EF4-FFF2-40B4-BE49-F238E27FC236}">
                <a16:creationId xmlns:a16="http://schemas.microsoft.com/office/drawing/2014/main" id="{C4E9C4D5-7E0A-FC84-0DAD-3E3068D625AB}"/>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31958" y="2091458"/>
            <a:ext cx="802576" cy="802576"/>
          </a:xfrm>
          <a:prstGeom prst="rect">
            <a:avLst/>
          </a:prstGeom>
        </p:spPr>
      </p:pic>
    </p:spTree>
    <p:extLst>
      <p:ext uri="{BB962C8B-B14F-4D97-AF65-F5344CB8AC3E}">
        <p14:creationId xmlns:p14="http://schemas.microsoft.com/office/powerpoint/2010/main" val="191664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19</a:t>
            </a:fld>
            <a:endParaRPr lang="de-CH"/>
          </a:p>
        </p:txBody>
      </p:sp>
    </p:spTree>
    <p:extLst>
      <p:ext uri="{BB962C8B-B14F-4D97-AF65-F5344CB8AC3E}">
        <p14:creationId xmlns:p14="http://schemas.microsoft.com/office/powerpoint/2010/main" val="67077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Agenda Items</a:t>
            </a:r>
          </a:p>
          <a:p>
            <a:endParaRPr lang="en-US" sz="3400" b="1" dirty="0"/>
          </a:p>
          <a:p>
            <a:pPr marL="457200" indent="-457200">
              <a:spcBef>
                <a:spcPts val="1200"/>
              </a:spcBef>
              <a:buFont typeface="Wingdings" panose="05000000000000000000" pitchFamily="2" charset="2"/>
              <a:buChar char="Ø"/>
            </a:pPr>
            <a:r>
              <a:rPr lang="en-US" sz="2800" dirty="0"/>
              <a:t>Document Introduction</a:t>
            </a:r>
          </a:p>
          <a:p>
            <a:pPr marL="457200" indent="-457200">
              <a:spcBef>
                <a:spcPts val="1200"/>
              </a:spcBef>
              <a:buFont typeface="Wingdings" panose="05000000000000000000" pitchFamily="2" charset="2"/>
              <a:buChar char="Ø"/>
            </a:pPr>
            <a:r>
              <a:rPr lang="en-US" sz="2800" dirty="0"/>
              <a:t>Status and next steps</a:t>
            </a:r>
          </a:p>
          <a:p>
            <a:pPr marL="457200" indent="-457200">
              <a:spcBef>
                <a:spcPts val="1200"/>
              </a:spcBef>
              <a:buFont typeface="Wingdings" panose="05000000000000000000" pitchFamily="2" charset="2"/>
              <a:buChar char="Ø"/>
            </a:pPr>
            <a:r>
              <a:rPr lang="en-US" sz="2800" dirty="0"/>
              <a:t>Related YANG-Push integration and specification gaps, </a:t>
            </a:r>
            <a:br>
              <a:rPr lang="en-US" sz="2800" dirty="0"/>
            </a:br>
            <a:r>
              <a:rPr lang="en-US" sz="2800" dirty="0"/>
              <a:t>introduction and status</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2</a:t>
            </a:fld>
            <a:endParaRPr lang="de-CH" sz="2200" dirty="0"/>
          </a:p>
        </p:txBody>
      </p:sp>
    </p:spTree>
    <p:extLst>
      <p:ext uri="{BB962C8B-B14F-4D97-AF65-F5344CB8AC3E}">
        <p14:creationId xmlns:p14="http://schemas.microsoft.com/office/powerpoint/2010/main" val="461661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solidFill>
                  <a:srgbClr val="FF0000"/>
                </a:solidFill>
              </a:rPr>
              <a:t>YANG model </a:t>
            </a:r>
            <a:r>
              <a:rPr lang="en-US" sz="2800" b="1" dirty="0"/>
              <a:t>for NETCONF Event Notifications</a:t>
            </a:r>
            <a:br>
              <a:rPr lang="en-US" sz="3200" dirty="0"/>
            </a:br>
            <a:r>
              <a:rPr lang="en-US" sz="2400" dirty="0">
                <a:solidFill>
                  <a:schemeClr val="bg2">
                    <a:lumMod val="75000"/>
                  </a:schemeClr>
                </a:solidFill>
              </a:rPr>
              <a:t>draft-ahuang-netconf-notif-yang-05  - 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Push back from Mohamed Boucadair on -04 working group adoption call. </a:t>
            </a:r>
          </a:p>
          <a:p>
            <a:pPr>
              <a:spcBef>
                <a:spcPts val="600"/>
              </a:spcBef>
            </a:pPr>
            <a:r>
              <a:rPr lang="en-US" sz="1700" dirty="0"/>
              <a:t>-05 addresses the following points:</a:t>
            </a:r>
          </a:p>
          <a:p>
            <a:pPr lvl="1">
              <a:spcBef>
                <a:spcPts val="600"/>
              </a:spcBef>
            </a:pPr>
            <a:r>
              <a:rPr lang="en-US" sz="1700" dirty="0"/>
              <a:t>Document updates besides RFC 5277 now also RFC 8639, RFC 7951 and RFC 9254 since RFC 8639 applies the notification statement in YANG-Push and RFC 7951 and RFC 9254 misses the description how to encode the notification statement in JSON and CBOR. </a:t>
            </a:r>
          </a:p>
          <a:p>
            <a:pPr lvl="1">
              <a:spcBef>
                <a:spcPts val="600"/>
              </a:spcBef>
            </a:pPr>
            <a:r>
              <a:rPr lang="en-US" sz="1700" dirty="0"/>
              <a:t>Describes the relationship to RFC 5277, RFC 8639, RFC 7951 and RFC 9254 and excludes scoping for </a:t>
            </a:r>
            <a:r>
              <a:rPr lang="en-US" sz="1700" dirty="0" err="1"/>
              <a:t>Restconf</a:t>
            </a:r>
            <a:r>
              <a:rPr lang="en-US" sz="1700" dirty="0"/>
              <a:t> since Section 6 of RFC 8040 describes encoding in JSON.</a:t>
            </a:r>
          </a:p>
          <a:p>
            <a:pPr lvl="1">
              <a:spcBef>
                <a:spcPts val="600"/>
              </a:spcBef>
            </a:pPr>
            <a:r>
              <a:rPr lang="en-US" sz="1700" dirty="0"/>
              <a:t>Editorial changes such as examples are moved from the appendix to section 4.</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20</a:t>
            </a:fld>
            <a:endParaRPr lang="en-US" sz="1400" dirty="0"/>
          </a:p>
        </p:txBody>
      </p:sp>
    </p:spTree>
    <p:extLst>
      <p:ext uri="{BB962C8B-B14F-4D97-AF65-F5344CB8AC3E}">
        <p14:creationId xmlns:p14="http://schemas.microsoft.com/office/powerpoint/2010/main" val="294528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Netconf Notifications with </a:t>
            </a:r>
            <a:r>
              <a:rPr lang="en-US" sz="2800" b="1" dirty="0">
                <a:solidFill>
                  <a:srgbClr val="FF0000"/>
                </a:solidFill>
              </a:rPr>
              <a:t>Hostname and Sequence Number</a:t>
            </a:r>
            <a:br>
              <a:rPr lang="en-GB" sz="3200" dirty="0"/>
            </a:br>
            <a:r>
              <a:rPr lang="en-US" sz="2400" dirty="0">
                <a:solidFill>
                  <a:schemeClr val="bg2">
                    <a:lumMod val="75000"/>
                  </a:schemeClr>
                </a:solidFill>
              </a:rPr>
              <a:t>draft-tgraf-netconf-notif-sequencing-06</a:t>
            </a:r>
            <a:r>
              <a:rPr lang="en-GB" sz="2400" dirty="0">
                <a:solidFill>
                  <a:schemeClr val="bg2">
                    <a:lumMod val="75000"/>
                  </a:schemeClr>
                </a:solidFill>
              </a:rPr>
              <a:t>  - </a:t>
            </a:r>
            <a:r>
              <a:rPr lang="en-US" sz="2400" dirty="0">
                <a:solidFill>
                  <a:schemeClr val="bg2">
                    <a:lumMod val="75000"/>
                  </a:schemeClr>
                </a:solidFill>
              </a:rPr>
              <a:t>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Addresses feedback at NMOP that notification changes should be discoverable.</a:t>
            </a:r>
          </a:p>
          <a:p>
            <a:pPr lvl="1"/>
            <a:r>
              <a:rPr lang="en-US" sz="1700" dirty="0"/>
              <a:t>Section 2.1 describes new netconf notification with hostname and sequence capability. </a:t>
            </a:r>
          </a:p>
          <a:p>
            <a:pPr lvl="1"/>
            <a:r>
              <a:rPr lang="en-US" sz="1700" dirty="0"/>
              <a:t>Section 2.2 describes new YANG-related system capabilities. Netconf notification with hostname and sequence capability is now discoverable through extended YANG-related system capabilities defined in RFC 9196.</a:t>
            </a:r>
          </a:p>
          <a:p>
            <a:pPr>
              <a:spcBef>
                <a:spcPts val="600"/>
              </a:spcBef>
            </a:pPr>
            <a:r>
              <a:rPr lang="en-US" sz="1700" dirty="0"/>
              <a:t>Minor editorial changes and implementation status section added.</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21</a:t>
            </a:fld>
            <a:endParaRPr lang="de-CH" sz="1400" dirty="0"/>
          </a:p>
        </p:txBody>
      </p:sp>
    </p:spTree>
    <p:extLst>
      <p:ext uri="{BB962C8B-B14F-4D97-AF65-F5344CB8AC3E}">
        <p14:creationId xmlns:p14="http://schemas.microsoft.com/office/powerpoint/2010/main" val="1767383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YANG-Push Notifications with </a:t>
            </a:r>
            <a:r>
              <a:rPr lang="en-US" sz="2800" b="1" dirty="0">
                <a:solidFill>
                  <a:srgbClr val="FF0000"/>
                </a:solidFill>
              </a:rPr>
              <a:t>Observation Timestamping</a:t>
            </a:r>
            <a:br>
              <a:rPr lang="en-GB" sz="3200" dirty="0"/>
            </a:br>
            <a:r>
              <a:rPr lang="en-US" sz="2400" dirty="0">
                <a:solidFill>
                  <a:schemeClr val="bg2">
                    <a:lumMod val="75000"/>
                  </a:schemeClr>
                </a:solidFill>
              </a:rPr>
              <a:t>draft-tgraf-netconf-yang-push-observation-time-02</a:t>
            </a:r>
            <a:r>
              <a:rPr lang="en-GB" sz="2400" dirty="0">
                <a:solidFill>
                  <a:schemeClr val="bg2">
                    <a:lumMod val="75000"/>
                  </a:schemeClr>
                </a:solidFill>
              </a:rPr>
              <a:t>  - </a:t>
            </a:r>
            <a:r>
              <a:rPr lang="en-US" sz="2400" dirty="0">
                <a:solidFill>
                  <a:schemeClr val="bg2">
                    <a:lumMod val="75000"/>
                  </a:schemeClr>
                </a:solidFill>
              </a:rPr>
              <a:t>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Changed semantics:</a:t>
            </a:r>
          </a:p>
          <a:p>
            <a:pPr lvl="1"/>
            <a:r>
              <a:rPr lang="en-US" sz="1700" dirty="0"/>
              <a:t>One observation-time timestamp describing when the metric was observed eases end to end integration into streaming processor and time series database. </a:t>
            </a:r>
          </a:p>
          <a:p>
            <a:pPr lvl="1"/>
            <a:r>
              <a:rPr lang="en-US" sz="1700" dirty="0"/>
              <a:t>Point-in-time describes at which point in time the value of observation-time was observed.  </a:t>
            </a:r>
          </a:p>
          <a:p>
            <a:pPr lvl="2"/>
            <a:r>
              <a:rPr lang="en-US" sz="1700" dirty="0"/>
              <a:t>For "periodical" subscription, the "current-accounting" describes the </a:t>
            </a:r>
            <a:r>
              <a:rPr lang="en-US" sz="1700" b="1" dirty="0"/>
              <a:t>point in time where the metrics were polled and observed</a:t>
            </a:r>
            <a:r>
              <a:rPr lang="en-US" sz="1700" dirty="0"/>
              <a:t>.  </a:t>
            </a:r>
          </a:p>
          <a:p>
            <a:pPr lvl="2"/>
            <a:r>
              <a:rPr lang="en-US" sz="1700" dirty="0"/>
              <a:t>For "on-change" subscriptions, the value of point-in-time is </a:t>
            </a:r>
            <a:r>
              <a:rPr lang="en-US" sz="1700" b="1" dirty="0"/>
              <a:t>"state-changed", when the state change was observed in real-time.</a:t>
            </a:r>
          </a:p>
          <a:p>
            <a:pPr lvl="2"/>
            <a:r>
              <a:rPr lang="en-US" sz="1700" dirty="0"/>
              <a:t>For "on-change" subscriptions with the "sync on start option", the value of point-in-time </a:t>
            </a:r>
            <a:r>
              <a:rPr lang="en-US" sz="1700" b="1" dirty="0"/>
              <a:t>for the initial state is "initial-state".</a:t>
            </a:r>
          </a:p>
          <a:p>
            <a:pPr>
              <a:spcBef>
                <a:spcPts val="600"/>
              </a:spcBef>
            </a:pPr>
            <a:r>
              <a:rPr lang="en-US" sz="1700" dirty="0"/>
              <a:t>YANG-Push observation timestamping capability is now discoverable by extending YANG-related system capabilities defined in RFC 9196. </a:t>
            </a:r>
          </a:p>
          <a:p>
            <a:pPr>
              <a:spcBef>
                <a:spcPts val="600"/>
              </a:spcBef>
            </a:pPr>
            <a:r>
              <a:rPr lang="en-US" sz="1700" dirty="0"/>
              <a:t>Minor editorial changes and implementation status section added.</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22</a:t>
            </a:fld>
            <a:endParaRPr lang="de-CH" sz="1400" dirty="0"/>
          </a:p>
        </p:txBody>
      </p:sp>
    </p:spTree>
    <p:extLst>
      <p:ext uri="{BB962C8B-B14F-4D97-AF65-F5344CB8AC3E}">
        <p14:creationId xmlns:p14="http://schemas.microsoft.com/office/powerpoint/2010/main" val="22946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Support of </a:t>
            </a:r>
            <a:r>
              <a:rPr lang="en-US" sz="2800" b="1" dirty="0">
                <a:solidFill>
                  <a:srgbClr val="FF0000"/>
                </a:solidFill>
              </a:rPr>
              <a:t>Versioning</a:t>
            </a:r>
            <a:r>
              <a:rPr lang="en-US" sz="2800" b="1" dirty="0"/>
              <a:t> in YANG Notifications Subscription</a:t>
            </a:r>
            <a:br>
              <a:rPr lang="en-US" sz="3200" dirty="0"/>
            </a:br>
            <a:r>
              <a:rPr lang="en-US" sz="2400" dirty="0">
                <a:solidFill>
                  <a:schemeClr val="bg2">
                    <a:lumMod val="75000"/>
                  </a:schemeClr>
                </a:solidFill>
              </a:rPr>
              <a:t>draft-ietf-netconf-yang-notifications-versioning-04  - Status and Next Steps</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10138"/>
            <a:ext cx="10515599" cy="4441371"/>
          </a:xfrm>
        </p:spPr>
        <p:txBody>
          <a:bodyPr>
            <a:noAutofit/>
          </a:bodyPr>
          <a:lstStyle/>
          <a:p>
            <a:pPr marL="0" indent="0">
              <a:buNone/>
            </a:pPr>
            <a:r>
              <a:rPr lang="en-US" sz="1700" b="1" dirty="0"/>
              <a:t>Current Status</a:t>
            </a:r>
          </a:p>
          <a:p>
            <a:r>
              <a:rPr lang="en-US" sz="1700" dirty="0"/>
              <a:t>Resolved issue that within a "case" statement identifiers need to be unique. </a:t>
            </a:r>
          </a:p>
          <a:p>
            <a:r>
              <a:rPr lang="en-US" sz="1700" dirty="0"/>
              <a:t>Thanks to Jérémie Leska from 6Wind for reporting this issue.</a:t>
            </a:r>
          </a:p>
          <a:p>
            <a:pPr marL="0" indent="0">
              <a:spcBef>
                <a:spcPts val="1800"/>
              </a:spcBef>
              <a:buNone/>
            </a:pPr>
            <a:r>
              <a:rPr lang="en-US" sz="1700" b="1" dirty="0"/>
              <a:t>Next Steps</a:t>
            </a:r>
          </a:p>
          <a:p>
            <a:pPr>
              <a:buFont typeface="Wingdings" panose="05000000000000000000" pitchFamily="2" charset="2"/>
              <a:buChar char="Ø"/>
            </a:pPr>
            <a:r>
              <a:rPr lang="en-US" sz="1700" b="1" dirty="0">
                <a:solidFill>
                  <a:srgbClr val="FF0000"/>
                </a:solidFill>
              </a:rPr>
              <a:t>Validate implementation at IETF 120 hackathon.</a:t>
            </a:r>
          </a:p>
          <a:p>
            <a:pPr>
              <a:buFont typeface="Wingdings" panose="05000000000000000000" pitchFamily="2" charset="2"/>
              <a:buChar char="Ø"/>
            </a:pPr>
            <a:r>
              <a:rPr lang="en-US" sz="1700" b="1" dirty="0">
                <a:solidFill>
                  <a:srgbClr val="FF0000"/>
                </a:solidFill>
              </a:rPr>
              <a:t>Requesting feedback from the netconf working group and YANG-Push implementers.</a:t>
            </a:r>
            <a:endParaRPr lang="en-US" sz="1800" dirty="0">
              <a:solidFill>
                <a:srgbClr val="FF0000"/>
              </a:solidFill>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23</a:t>
            </a:fld>
            <a:endParaRPr lang="en-US" sz="1400" dirty="0"/>
          </a:p>
        </p:txBody>
      </p:sp>
    </p:spTree>
    <p:extLst>
      <p:ext uri="{BB962C8B-B14F-4D97-AF65-F5344CB8AC3E}">
        <p14:creationId xmlns:p14="http://schemas.microsoft.com/office/powerpoint/2010/main" val="241911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B9CE1EB-924C-9F75-C6C6-A0528A80239A}"/>
              </a:ext>
            </a:extLst>
          </p:cNvPr>
          <p:cNvPicPr>
            <a:picLocks noChangeAspect="1"/>
          </p:cNvPicPr>
          <p:nvPr/>
        </p:nvPicPr>
        <p:blipFill>
          <a:blip r:embed="rId3"/>
          <a:stretch>
            <a:fillRect/>
          </a:stretch>
        </p:blipFill>
        <p:spPr>
          <a:xfrm>
            <a:off x="855381" y="1569597"/>
            <a:ext cx="3855098" cy="5288403"/>
          </a:xfrm>
          <a:prstGeom prst="rect">
            <a:avLst/>
          </a:prstGeom>
        </p:spPr>
      </p:pic>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Data Consumer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5</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sp>
        <p:nvSpPr>
          <p:cNvPr id="5" name="Oval 4">
            <a:extLst>
              <a:ext uri="{FF2B5EF4-FFF2-40B4-BE49-F238E27FC236}">
                <a16:creationId xmlns:a16="http://schemas.microsoft.com/office/drawing/2014/main" id="{2FA16CA0-B5C5-D597-7EE9-B043AE34C049}"/>
              </a:ext>
            </a:extLst>
          </p:cNvPr>
          <p:cNvSpPr/>
          <p:nvPr/>
        </p:nvSpPr>
        <p:spPr>
          <a:xfrm>
            <a:off x="3443642" y="3145273"/>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 name="Oval 6">
            <a:extLst>
              <a:ext uri="{FF2B5EF4-FFF2-40B4-BE49-F238E27FC236}">
                <a16:creationId xmlns:a16="http://schemas.microsoft.com/office/drawing/2014/main" id="{0AE08E15-A4B9-E553-556E-EBBE1E8B71D0}"/>
              </a:ext>
            </a:extLst>
          </p:cNvPr>
          <p:cNvSpPr/>
          <p:nvPr/>
        </p:nvSpPr>
        <p:spPr>
          <a:xfrm>
            <a:off x="2317930" y="5900758"/>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Oval 7">
            <a:extLst>
              <a:ext uri="{FF2B5EF4-FFF2-40B4-BE49-F238E27FC236}">
                <a16:creationId xmlns:a16="http://schemas.microsoft.com/office/drawing/2014/main" id="{6F4C610A-5ADC-21A3-9CA4-F85A3ADC7AC8}"/>
              </a:ext>
            </a:extLst>
          </p:cNvPr>
          <p:cNvSpPr/>
          <p:nvPr/>
        </p:nvSpPr>
        <p:spPr>
          <a:xfrm>
            <a:off x="1039085" y="6167650"/>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Oval 9">
            <a:extLst>
              <a:ext uri="{FF2B5EF4-FFF2-40B4-BE49-F238E27FC236}">
                <a16:creationId xmlns:a16="http://schemas.microsoft.com/office/drawing/2014/main" id="{77F8B4C1-D88D-640A-57B8-617EF31EEC2E}"/>
              </a:ext>
            </a:extLst>
          </p:cNvPr>
          <p:cNvSpPr/>
          <p:nvPr/>
        </p:nvSpPr>
        <p:spPr>
          <a:xfrm>
            <a:off x="2294047" y="2220047"/>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Oval 11">
            <a:extLst>
              <a:ext uri="{FF2B5EF4-FFF2-40B4-BE49-F238E27FC236}">
                <a16:creationId xmlns:a16="http://schemas.microsoft.com/office/drawing/2014/main" id="{D60E4864-7A93-00C0-FAB6-F0D32ABBA12B}"/>
              </a:ext>
            </a:extLst>
          </p:cNvPr>
          <p:cNvSpPr/>
          <p:nvPr/>
        </p:nvSpPr>
        <p:spPr>
          <a:xfrm>
            <a:off x="2294047" y="1427722"/>
            <a:ext cx="678730" cy="650450"/>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68427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An Architecture for YANG-Push to Apache Kafka Integration</a:t>
            </a:r>
            <a:br>
              <a:rPr lang="en-GB" sz="3600" dirty="0"/>
            </a:br>
            <a:r>
              <a:rPr lang="en-GB" sz="2700" dirty="0">
                <a:solidFill>
                  <a:schemeClr val="bg2">
                    <a:lumMod val="75000"/>
                  </a:schemeClr>
                </a:solidFill>
              </a:rPr>
              <a:t>Status, Summary and </a:t>
            </a:r>
            <a:r>
              <a:rPr lang="en-US" sz="2700" dirty="0">
                <a:solidFill>
                  <a:schemeClr val="bg2">
                    <a:lumMod val="75000"/>
                  </a:schemeClr>
                </a:solidFill>
              </a:rPr>
              <a:t>Next steps</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564850"/>
            <a:ext cx="8560325" cy="4612114"/>
          </a:xfrm>
        </p:spPr>
        <p:txBody>
          <a:bodyPr>
            <a:noAutofit/>
          </a:bodyPr>
          <a:lstStyle/>
          <a:p>
            <a:pPr marL="0" indent="0">
              <a:buNone/>
            </a:pPr>
            <a:r>
              <a:rPr lang="en-US" sz="1700" b="1" dirty="0"/>
              <a:t>Status</a:t>
            </a:r>
          </a:p>
          <a:p>
            <a:pPr>
              <a:spcBef>
                <a:spcPts val="0"/>
              </a:spcBef>
            </a:pPr>
            <a:r>
              <a:rPr lang="en-US" sz="1700" dirty="0"/>
              <a:t>Document adopted at NMOP. </a:t>
            </a:r>
          </a:p>
          <a:p>
            <a:pPr>
              <a:spcBef>
                <a:spcPts val="0"/>
              </a:spcBef>
            </a:pPr>
            <a:r>
              <a:rPr lang="en-US" sz="1700" dirty="0"/>
              <a:t>Feedback from Dhruv, Andy, Feng, Qin, Kristian and Nacho addressed in -04. Thank you!</a:t>
            </a:r>
          </a:p>
          <a:p>
            <a:pPr marL="0" indent="0">
              <a:buNone/>
            </a:pPr>
            <a:r>
              <a:rPr lang="en-US" sz="1700" b="1" dirty="0"/>
              <a:t>Changes in -04</a:t>
            </a:r>
          </a:p>
          <a:p>
            <a:pPr>
              <a:spcBef>
                <a:spcPts val="0"/>
              </a:spcBef>
            </a:pPr>
            <a:r>
              <a:rPr lang="en-US" sz="1700" dirty="0"/>
              <a:t>Expanded last paragraph in introduction section to detail manual work currently needed in the end-to-end data processing chain due to missing YANG schema</a:t>
            </a:r>
          </a:p>
          <a:p>
            <a:pPr>
              <a:spcBef>
                <a:spcPts val="0"/>
              </a:spcBef>
            </a:pPr>
            <a:r>
              <a:rPr lang="en-US" sz="1700" dirty="0"/>
              <a:t>Figure 1 in Section 3 and Section 3.1 now considers in step 1 to perform the YANG-Push notification capabilities described in Section 3 of RFC 9196</a:t>
            </a:r>
          </a:p>
          <a:p>
            <a:pPr>
              <a:spcBef>
                <a:spcPts val="0"/>
              </a:spcBef>
            </a:pPr>
            <a:r>
              <a:rPr lang="en-US" sz="1700" dirty="0"/>
              <a:t>Added the message broker component in figure 1 in Section 3</a:t>
            </a:r>
          </a:p>
          <a:p>
            <a:pPr>
              <a:spcBef>
                <a:spcPts val="0"/>
              </a:spcBef>
            </a:pPr>
            <a:r>
              <a:rPr lang="en-US" sz="1700" dirty="0"/>
              <a:t>Added section 3.8 describing that observation-time is used for times series metric indexing</a:t>
            </a:r>
          </a:p>
          <a:p>
            <a:pPr>
              <a:spcBef>
                <a:spcPts val="0"/>
              </a:spcBef>
            </a:pPr>
            <a:r>
              <a:rPr lang="en-US" sz="1700" dirty="0"/>
              <a:t>Moved Section 4 and 5 to appendix and Applied RFC 8792 to handle long lines</a:t>
            </a:r>
          </a:p>
          <a:p>
            <a:pPr>
              <a:spcBef>
                <a:spcPts val="0"/>
              </a:spcBef>
            </a:pPr>
            <a:r>
              <a:rPr lang="en-US" sz="1700" dirty="0"/>
              <a:t>Used the boiler plate from RFC 7942 and moved section before Security Considerations</a:t>
            </a:r>
          </a:p>
          <a:p>
            <a:pPr>
              <a:spcBef>
                <a:spcPts val="0"/>
              </a:spcBef>
            </a:pPr>
            <a:r>
              <a:rPr lang="en-US" sz="1700" dirty="0"/>
              <a:t>Section 3.1 describes that in the described architecture both, dynamic and configured YANG-Push subscriptions are supported. To add clarity, an additional paragraph was added detailing on how being subscribed, messages are published in same or different transport session.</a:t>
            </a:r>
          </a:p>
          <a:p>
            <a:pPr>
              <a:spcBef>
                <a:spcPts val="0"/>
              </a:spcBef>
            </a:pPr>
            <a:r>
              <a:rPr lang="en-US" sz="1700" dirty="0"/>
              <a:t>Changed terminology from Time Series Database and Time Series Database Ingestion to Data Storage and Data Consumer.</a:t>
            </a:r>
          </a:p>
          <a:p>
            <a:pPr marL="0" indent="0">
              <a:buNone/>
            </a:pPr>
            <a:r>
              <a:rPr lang="en-US" sz="1700" b="1" dirty="0"/>
              <a:t>Next Steps</a:t>
            </a:r>
          </a:p>
          <a:p>
            <a:pPr>
              <a:spcBef>
                <a:spcPts val="300"/>
              </a:spcBef>
              <a:buFont typeface="Wingdings" panose="05000000000000000000" pitchFamily="2" charset="2"/>
              <a:buChar char="Ø"/>
            </a:pPr>
            <a:r>
              <a:rPr lang="en-US" sz="1700" b="1" dirty="0">
                <a:solidFill>
                  <a:srgbClr val="FF0000"/>
                </a:solidFill>
              </a:rPr>
              <a:t>Looking forward for review and comments.</a:t>
            </a:r>
          </a:p>
        </p:txBody>
      </p:sp>
      <p:pic>
        <p:nvPicPr>
          <p:cNvPr id="6" name="Picture 5">
            <a:extLst>
              <a:ext uri="{FF2B5EF4-FFF2-40B4-BE49-F238E27FC236}">
                <a16:creationId xmlns:a16="http://schemas.microsoft.com/office/drawing/2014/main" id="{D4F5E154-1C25-441B-90CF-A1443F6D1EF8}"/>
              </a:ext>
            </a:extLst>
          </p:cNvPr>
          <p:cNvPicPr>
            <a:picLocks noChangeAspect="1"/>
          </p:cNvPicPr>
          <p:nvPr/>
        </p:nvPicPr>
        <p:blipFill>
          <a:blip r:embed="rId2"/>
          <a:stretch>
            <a:fillRect/>
          </a:stretch>
        </p:blipFill>
        <p:spPr>
          <a:xfrm>
            <a:off x="9713236" y="1230284"/>
            <a:ext cx="2220143" cy="4019821"/>
          </a:xfrm>
          <a:prstGeom prst="rect">
            <a:avLst/>
          </a:prstGeom>
        </p:spPr>
      </p:pic>
      <p:sp>
        <p:nvSpPr>
          <p:cNvPr id="8" name="Slide Number Placeholder 1">
            <a:extLst>
              <a:ext uri="{FF2B5EF4-FFF2-40B4-BE49-F238E27FC236}">
                <a16:creationId xmlns:a16="http://schemas.microsoft.com/office/drawing/2014/main" id="{F03D7BF8-F90A-4F8C-8FCE-B1DB1DEC687A}"/>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6</a:t>
            </a:fld>
            <a:endParaRPr lang="de-CH" sz="1400" dirty="0"/>
          </a:p>
        </p:txBody>
      </p:sp>
    </p:spTree>
    <p:extLst>
      <p:ext uri="{BB962C8B-B14F-4D97-AF65-F5344CB8AC3E}">
        <p14:creationId xmlns:p14="http://schemas.microsoft.com/office/powerpoint/2010/main" val="2617504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pic>
        <p:nvPicPr>
          <p:cNvPr id="5" name="Picture 4">
            <a:extLst>
              <a:ext uri="{FF2B5EF4-FFF2-40B4-BE49-F238E27FC236}">
                <a16:creationId xmlns:a16="http://schemas.microsoft.com/office/drawing/2014/main" id="{107051E6-5C5B-3F57-3AC4-5FC80420DD88}"/>
              </a:ext>
            </a:extLst>
          </p:cNvPr>
          <p:cNvPicPr>
            <a:picLocks noChangeAspect="1"/>
          </p:cNvPicPr>
          <p:nvPr/>
        </p:nvPicPr>
        <p:blipFill>
          <a:blip r:embed="rId9"/>
          <a:stretch>
            <a:fillRect/>
          </a:stretch>
        </p:blipFill>
        <p:spPr>
          <a:xfrm>
            <a:off x="8799082" y="751428"/>
            <a:ext cx="3203061" cy="5792771"/>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7</a:t>
            </a:fld>
            <a:endParaRPr lang="de-CH" sz="1400" dirty="0"/>
          </a:p>
        </p:txBody>
      </p:sp>
    </p:spTree>
    <p:extLst>
      <p:ext uri="{BB962C8B-B14F-4D97-AF65-F5344CB8AC3E}">
        <p14:creationId xmlns:p14="http://schemas.microsoft.com/office/powerpoint/2010/main" val="179949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927469"/>
            <a:ext cx="4656513" cy="748282"/>
          </a:xfrm>
          <a:prstGeom prst="rect">
            <a:avLst/>
          </a:prstGeom>
          <a:noFill/>
        </p:spPr>
        <p:txBody>
          <a:bodyPr wrap="square">
            <a:spAutoFit/>
          </a:bodyPr>
          <a:lstStyle/>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10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structure notification: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de-CH" sz="1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solidFill>
                  <a:srgbClr val="FF0000"/>
                </a:solidFill>
              </a:rPr>
              <a:t>YANG model </a:t>
            </a:r>
            <a:r>
              <a:rPr lang="en-US" sz="2800" b="1" dirty="0"/>
              <a:t>for NETCONF Event Notifications</a:t>
            </a:r>
            <a:br>
              <a:rPr lang="en-GB" sz="3200" dirty="0"/>
            </a:br>
            <a:r>
              <a:rPr lang="en-US" sz="2400" dirty="0">
                <a:solidFill>
                  <a:schemeClr val="bg2">
                    <a:lumMod val="75000"/>
                  </a:schemeClr>
                </a:solidFill>
              </a:rPr>
              <a:t>Entire YANG-Push messages is modeled in YANG</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4882885" y="1483567"/>
            <a:ext cx="7081934" cy="1909734"/>
          </a:xfrm>
        </p:spPr>
        <p:txBody>
          <a:bodyPr>
            <a:noAutofit/>
          </a:bodyPr>
          <a:lstStyle/>
          <a:p>
            <a:r>
              <a:rPr lang="en-US" sz="1700" b="1" dirty="0"/>
              <a:t>YANG model for NETCONF Event Notifications, </a:t>
            </a:r>
            <a:r>
              <a:rPr lang="en-US" sz="1700" dirty="0">
                <a:effectLst/>
                <a:ea typeface="Times New Roman" panose="02020603050405020304" pitchFamily="18" charset="0"/>
                <a:hlinkClick r:id="rId3"/>
              </a:rPr>
              <a:t>draft-</a:t>
            </a:r>
            <a:r>
              <a:rPr lang="en-US" sz="1700" dirty="0" err="1">
                <a:effectLst/>
                <a:ea typeface="Times New Roman" panose="02020603050405020304" pitchFamily="18" charset="0"/>
                <a:hlinkClick r:id="rId3"/>
              </a:rPr>
              <a:t>ahuang</a:t>
            </a:r>
            <a:r>
              <a:rPr lang="en-US" sz="1700" dirty="0">
                <a:effectLst/>
                <a:ea typeface="Times New Roman" panose="02020603050405020304" pitchFamily="18" charset="0"/>
                <a:hlinkClick r:id="rId3"/>
              </a:rPr>
              <a:t>-netconf-</a:t>
            </a:r>
            <a:r>
              <a:rPr lang="en-US" sz="1700" dirty="0" err="1">
                <a:effectLst/>
                <a:ea typeface="Times New Roman" panose="02020603050405020304" pitchFamily="18" charset="0"/>
                <a:hlinkClick r:id="rId3"/>
              </a:rPr>
              <a:t>notif</a:t>
            </a:r>
            <a:r>
              <a:rPr lang="en-US" sz="1700" dirty="0">
                <a:effectLst/>
                <a:ea typeface="Times New Roman" panose="02020603050405020304" pitchFamily="18" charset="0"/>
                <a:hlinkClick r:id="rId3"/>
              </a:rPr>
              <a:t>-yang</a:t>
            </a:r>
            <a:r>
              <a:rPr lang="en-US" sz="1700" dirty="0">
                <a:ea typeface="Times New Roman" panose="02020603050405020304" pitchFamily="18" charset="0"/>
              </a:rPr>
              <a:t>, </a:t>
            </a:r>
            <a:r>
              <a:rPr lang="en-US" sz="1700" dirty="0">
                <a:effectLst/>
                <a:ea typeface="Times New Roman" panose="02020603050405020304" pitchFamily="18" charset="0"/>
              </a:rPr>
              <a:t>updates </a:t>
            </a:r>
            <a:r>
              <a:rPr lang="en-US" sz="1700" dirty="0">
                <a:effectLst/>
                <a:ea typeface="Times New Roman" panose="02020603050405020304" pitchFamily="18" charset="0"/>
                <a:hlinkClick r:id="rId4"/>
              </a:rPr>
              <a:t>RFC 5277</a:t>
            </a:r>
            <a:r>
              <a:rPr lang="en-US" sz="1700" dirty="0">
                <a:effectLst/>
                <a:ea typeface="Times New Roman" panose="02020603050405020304" pitchFamily="18" charset="0"/>
              </a:rPr>
              <a:t> by defining the schema as a YANG module. </a:t>
            </a:r>
          </a:p>
          <a:p>
            <a:r>
              <a:rPr lang="en-US" sz="1700" dirty="0">
                <a:ea typeface="Times New Roman" panose="02020603050405020304" pitchFamily="18" charset="0"/>
              </a:rPr>
              <a:t>E</a:t>
            </a:r>
            <a:r>
              <a:rPr lang="en-US" sz="1700" dirty="0">
                <a:effectLst/>
                <a:ea typeface="Times New Roman" panose="02020603050405020304" pitchFamily="18" charset="0"/>
              </a:rPr>
              <a:t>nables YANG-push </a:t>
            </a:r>
            <a:r>
              <a:rPr lang="en-US" sz="1700" dirty="0"/>
              <a:t>to define YANG semantics for the entire YANG-push message to support </a:t>
            </a:r>
            <a:r>
              <a:rPr lang="en-US" sz="1700" dirty="0">
                <a:effectLst/>
                <a:ea typeface="Times New Roman" panose="02020603050405020304" pitchFamily="18" charset="0"/>
              </a:rPr>
              <a:t>other encodings than XML such as YANG-JSON </a:t>
            </a:r>
            <a:r>
              <a:rPr lang="en-US" sz="1700" dirty="0">
                <a:effectLst/>
                <a:ea typeface="Times New Roman" panose="02020603050405020304" pitchFamily="18" charset="0"/>
                <a:hlinkClick r:id="rId5"/>
              </a:rPr>
              <a:t>RFC 7951 </a:t>
            </a:r>
            <a:r>
              <a:rPr lang="en-US" sz="1700" dirty="0">
                <a:effectLst/>
                <a:ea typeface="Times New Roman" panose="02020603050405020304" pitchFamily="18" charset="0"/>
              </a:rPr>
              <a:t>or YANG-CBOR </a:t>
            </a:r>
            <a:r>
              <a:rPr lang="en-US" sz="1700" dirty="0">
                <a:effectLst/>
                <a:ea typeface="Times New Roman" panose="02020603050405020304" pitchFamily="18" charset="0"/>
                <a:hlinkClick r:id="rId6"/>
              </a:rPr>
              <a:t>RFC 9264</a:t>
            </a:r>
            <a:r>
              <a:rPr lang="en-US" sz="1700" dirty="0">
                <a:effectLst/>
                <a:ea typeface="Times New Roman" panose="02020603050405020304" pitchFamily="18" charset="0"/>
              </a:rPr>
              <a:t>.</a:t>
            </a: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endParaRPr lang="en-US" sz="1800" dirty="0">
              <a:effectLst/>
              <a:ea typeface="Times New Roman" panose="02020603050405020304" pitchFamily="18" charset="0"/>
            </a:endParaRPr>
          </a:p>
          <a:p>
            <a:endParaRPr lang="en-US" sz="1800" dirty="0">
              <a:ea typeface="Times New Roman" panose="02020603050405020304" pitchFamily="18" charset="0"/>
            </a:endParaRPr>
          </a:p>
          <a:p>
            <a:pPr marL="0" indent="0">
              <a:buNone/>
            </a:pPr>
            <a:endParaRPr lang="en-US" sz="1800" b="1" dirty="0">
              <a:solidFill>
                <a:srgbClr val="FF0000"/>
              </a:solidFill>
            </a:endParaRPr>
          </a:p>
          <a:p>
            <a:pPr>
              <a:buFont typeface="Wingdings" panose="05000000000000000000" pitchFamily="2" charset="2"/>
              <a:buChar char="Ø"/>
            </a:pPr>
            <a:r>
              <a:rPr lang="en-US" sz="1700" b="1" dirty="0">
                <a:solidFill>
                  <a:srgbClr val="FF0000"/>
                </a:solidFill>
              </a:rPr>
              <a:t>Changes in -05: </a:t>
            </a:r>
            <a:r>
              <a:rPr lang="en-US" sz="1700" dirty="0"/>
              <a:t>Updates and describes relationship to </a:t>
            </a:r>
            <a:r>
              <a:rPr lang="en-US" sz="1700" dirty="0">
                <a:hlinkClick r:id="rId4"/>
              </a:rPr>
              <a:t>RFC 5277</a:t>
            </a:r>
            <a:r>
              <a:rPr lang="en-US" sz="1700" dirty="0"/>
              <a:t>, </a:t>
            </a:r>
            <a:r>
              <a:rPr lang="en-US" sz="1700" dirty="0">
                <a:hlinkClick r:id="rId7"/>
              </a:rPr>
              <a:t>RFC 8639</a:t>
            </a:r>
            <a:r>
              <a:rPr lang="en-US" sz="1700" dirty="0"/>
              <a:t>, </a:t>
            </a:r>
            <a:r>
              <a:rPr lang="en-US" sz="1700" dirty="0">
                <a:hlinkClick r:id="rId5"/>
              </a:rPr>
              <a:t>RFC 7951 </a:t>
            </a:r>
            <a:r>
              <a:rPr lang="en-US" sz="1700" dirty="0"/>
              <a:t>and </a:t>
            </a:r>
            <a:r>
              <a:rPr lang="en-US" sz="1700" dirty="0">
                <a:hlinkClick r:id="rId8"/>
              </a:rPr>
              <a:t>RFC 9254 </a:t>
            </a:r>
            <a:r>
              <a:rPr lang="en-US" sz="1700" dirty="0"/>
              <a:t>in terms of notification structure.</a:t>
            </a:r>
          </a:p>
        </p:txBody>
      </p:sp>
      <p:sp>
        <p:nvSpPr>
          <p:cNvPr id="11" name="TextBox 10">
            <a:extLst>
              <a:ext uri="{FF2B5EF4-FFF2-40B4-BE49-F238E27FC236}">
                <a16:creationId xmlns:a16="http://schemas.microsoft.com/office/drawing/2014/main" id="{5F51379D-FDAE-42E3-9798-6F3C423F4080}"/>
              </a:ext>
            </a:extLst>
          </p:cNvPr>
          <p:cNvSpPr txBox="1"/>
          <p:nvPr/>
        </p:nvSpPr>
        <p:spPr>
          <a:xfrm>
            <a:off x="838199" y="2862555"/>
            <a:ext cx="3920413" cy="2757230"/>
          </a:xfrm>
          <a:prstGeom prst="rect">
            <a:avLst/>
          </a:prstGeom>
          <a:noFill/>
        </p:spPr>
        <p:txBody>
          <a:bodyPr wrap="square">
            <a:spAutoFit/>
          </a:bodyPr>
          <a:lstStyle/>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err="1">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ietf-notification:notification</a:t>
            </a:r>
            <a:r>
              <a:rPr lang="fr-CH" sz="9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a:t>
            </a:r>
            <a:r>
              <a:rPr lang="fr-CH" sz="9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eventTime</a:t>
            </a:r>
            <a:r>
              <a:rPr lang="fr-CH" sz="9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"2023-02-10T08:00:11.22Z",</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ietf-yang-push:push-update</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"id": 1011,</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"datastore-contents":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ietf-interfaces:interfaces</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"interface":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name</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"eth0",</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r>
              <a:rPr lang="fr-CH" sz="900" dirty="0" err="1">
                <a:effectLst/>
                <a:latin typeface="Courier New" panose="02070309020205020404" pitchFamily="49" charset="0"/>
                <a:ea typeface="Calibri" panose="020F0502020204030204" pitchFamily="34" charset="0"/>
                <a:cs typeface="Times New Roman" panose="02020603050405020304" pitchFamily="18" charset="0"/>
              </a:rPr>
              <a:t>oper-status</a:t>
            </a:r>
            <a:r>
              <a:rPr lang="fr-CH" sz="900" dirty="0">
                <a:effectLst/>
                <a:latin typeface="Courier New" panose="02070309020205020404" pitchFamily="49" charset="0"/>
                <a:ea typeface="Calibri" panose="020F0502020204030204" pitchFamily="34" charset="0"/>
                <a:cs typeface="Times New Roman" panose="02020603050405020304" pitchFamily="18" charset="0"/>
              </a:rPr>
              <a:t>": "up"</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900" dirty="0">
                <a:effectLst/>
                <a:latin typeface="Courier New" panose="02070309020205020404" pitchFamily="49" charset="0"/>
                <a:ea typeface="Calibri" panose="020F0502020204030204" pitchFamily="34" charset="0"/>
                <a:cs typeface="Times New Roman" panose="02020603050405020304" pitchFamily="18" charset="0"/>
              </a:rPr>
              <a:t>   }</a:t>
            </a: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8</a:t>
            </a:fld>
            <a:endParaRPr lang="de-CH" sz="1400" dirty="0"/>
          </a:p>
        </p:txBody>
      </p:sp>
      <p:sp>
        <p:nvSpPr>
          <p:cNvPr id="4" name="TextBox 3">
            <a:extLst>
              <a:ext uri="{FF2B5EF4-FFF2-40B4-BE49-F238E27FC236}">
                <a16:creationId xmlns:a16="http://schemas.microsoft.com/office/drawing/2014/main" id="{B097DAA3-8BB1-6C1E-2BE5-024CD150ABBC}"/>
              </a:ext>
            </a:extLst>
          </p:cNvPr>
          <p:cNvSpPr txBox="1"/>
          <p:nvPr/>
        </p:nvSpPr>
        <p:spPr>
          <a:xfrm>
            <a:off x="5110066" y="2912532"/>
            <a:ext cx="7081934" cy="2921569"/>
          </a:xfrm>
          <a:prstGeom prst="rect">
            <a:avLst/>
          </a:prstGeom>
          <a:noFill/>
        </p:spPr>
        <p:txBody>
          <a:bodyPr wrap="square">
            <a:spAutoFit/>
          </a:bodyPr>
          <a:lstStyle/>
          <a:p>
            <a:pPr marL="0" marR="0">
              <a:lnSpc>
                <a:spcPct val="107000"/>
              </a:lnSpc>
              <a:spcBef>
                <a:spcPts val="0"/>
              </a:spcBef>
              <a:spcAft>
                <a:spcPts val="0"/>
              </a:spcAft>
            </a:pPr>
            <a:r>
              <a:rPr lang="en-US" sz="1000" dirty="0">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notification</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 push-update {</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description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"This notification contains a push update that in turn contains data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subscribed to via a subscription.  In the case of a periodic subscription,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this notification is sent for periodic updates. It can also be used for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synchronization updates of an on-change subscription.  This notification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shall only be sent to receivers of a subscription.  It does not constitute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a general-purpose notification that would be </a:t>
            </a:r>
            <a:r>
              <a:rPr lang="en-US" sz="1000" dirty="0" err="1">
                <a:effectLst/>
                <a:latin typeface="Courier New" panose="02070309020205020404" pitchFamily="49" charset="0"/>
                <a:ea typeface="Calibri" panose="020F0502020204030204" pitchFamily="34" charset="0"/>
                <a:cs typeface="Times New Roman" panose="02020603050405020304" pitchFamily="18" charset="0"/>
              </a:rPr>
              <a:t>subscribable</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 as part of the </a:t>
            </a:r>
          </a:p>
          <a:p>
            <a:pPr marL="0" marR="0">
              <a:lnSpc>
                <a:spcPct val="107000"/>
              </a:lnSpc>
              <a:spcBef>
                <a:spcPts val="0"/>
              </a:spcBef>
              <a:spcAft>
                <a:spcPts val="0"/>
              </a:spcAft>
            </a:pPr>
            <a:r>
              <a:rPr lang="en-US" sz="1000" dirty="0">
                <a:latin typeface="Courier New" panose="02070309020205020404" pitchFamily="49" charset="0"/>
                <a:ea typeface="Calibri" panose="020F0502020204030204" pitchFamily="34" charset="0"/>
                <a:cs typeface="Times New Roman" panose="02020603050405020304" pitchFamily="18" charset="0"/>
              </a:rPr>
              <a:t>     </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NETCONF event stream by any receiver.";</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leaf id {</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type </a:t>
            </a:r>
            <a:r>
              <a:rPr lang="en-US" sz="1000" dirty="0" err="1">
                <a:effectLst/>
                <a:latin typeface="Courier New" panose="02070309020205020404" pitchFamily="49" charset="0"/>
                <a:ea typeface="Calibri" panose="020F0502020204030204" pitchFamily="34" charset="0"/>
                <a:cs typeface="Times New Roman" panose="02020603050405020304" pitchFamily="18" charset="0"/>
              </a:rPr>
              <a:t>sn:subscription-id</a:t>
            </a:r>
            <a:r>
              <a:rPr lang="en-US" sz="10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description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"This references the subscription that drove the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notification to be sent.";</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1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dirty="0">
                <a:latin typeface="Courier New" panose="02070309020205020404" pitchFamily="49" charset="0"/>
                <a:ea typeface="Yu Gothic" panose="020B0400000000000000" pitchFamily="34" charset="-128"/>
                <a:cs typeface="Courier New" panose="02070309020205020404" pitchFamily="49" charset="0"/>
              </a:rPr>
              <a:t>N</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otification groupings </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deafined</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 in </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ietf</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-yang-</a:t>
            </a:r>
            <a:r>
              <a:rPr lang="en-US" sz="1100" dirty="0" err="1">
                <a:effectLst/>
                <a:latin typeface="Courier New" panose="02070309020205020404" pitchFamily="49" charset="0"/>
                <a:ea typeface="Yu Gothic" panose="020B0400000000000000" pitchFamily="34" charset="-128"/>
                <a:cs typeface="Courier New" panose="02070309020205020404" pitchFamily="49" charset="0"/>
              </a:rPr>
              <a:t>push.yang</a:t>
            </a:r>
            <a:r>
              <a:rPr lang="en-US" sz="1100" dirty="0">
                <a:effectLst/>
                <a:latin typeface="Courier New" panose="02070309020205020404" pitchFamily="49" charset="0"/>
                <a:ea typeface="Yu Gothic" panose="020B0400000000000000" pitchFamily="34" charset="-128"/>
                <a:cs typeface="Courier New" panose="02070309020205020404" pitchFamily="49" charset="0"/>
              </a:rPr>
              <a:t> of </a:t>
            </a:r>
            <a:r>
              <a:rPr lang="en-US" sz="1100" dirty="0">
                <a:effectLst/>
                <a:latin typeface="Courier New" panose="02070309020205020404" pitchFamily="49" charset="0"/>
                <a:ea typeface="Yu Gothic" panose="020B0400000000000000" pitchFamily="34" charset="-128"/>
                <a:cs typeface="Courier New" panose="02070309020205020404" pitchFamily="49" charset="0"/>
                <a:hlinkClick r:id="rId9"/>
              </a:rPr>
              <a:t>RFC 8641</a:t>
            </a:r>
            <a:endParaRPr lang="de-CH" sz="1100" dirty="0">
              <a:effectLs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21841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44102"/>
            <a:ext cx="4909457" cy="1077603"/>
          </a:xfrm>
          <a:prstGeom prst="rect">
            <a:avLst/>
          </a:prstGeom>
          <a:noFill/>
        </p:spPr>
        <p:txBody>
          <a:bodyPr wrap="square">
            <a:spAutoFit/>
          </a:bodyPr>
          <a:lstStyle/>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1000" dirty="0">
                <a:effectLs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structure notification:</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inotifseq:sysName</a:t>
            </a:r>
            <a:r>
              <a:rPr lang="en-US" sz="1000" dirty="0">
                <a:effectLst/>
                <a:latin typeface="Courier New" panose="02070309020205020404" pitchFamily="49" charset="0"/>
                <a:ea typeface="Calibri" panose="020F0502020204030204" pitchFamily="34" charset="0"/>
                <a:cs typeface="Courier New" panose="02070309020205020404" pitchFamily="49" charset="0"/>
              </a:rPr>
              <a:t>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inet:host</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inotifseq:sequenceNumber</a:t>
            </a:r>
            <a:r>
              <a:rPr lang="en-US" sz="1000" dirty="0">
                <a:effectLst/>
                <a:latin typeface="Courier New" panose="02070309020205020404" pitchFamily="49" charset="0"/>
                <a:ea typeface="Calibri" panose="020F0502020204030204" pitchFamily="34" charset="0"/>
                <a:cs typeface="Courier New" panose="02070309020205020404" pitchFamily="49" charset="0"/>
              </a:rPr>
              <a:t>           yang:counter32</a:t>
            </a:r>
            <a:endParaRPr lang="de-CH" sz="1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Extend Netconf Notifications with </a:t>
            </a:r>
            <a:r>
              <a:rPr lang="en-US" sz="2800" b="1" dirty="0">
                <a:solidFill>
                  <a:srgbClr val="FF0000"/>
                </a:solidFill>
              </a:rPr>
              <a:t>Hostname and Sequence Number</a:t>
            </a:r>
            <a:br>
              <a:rPr lang="en-GB" sz="3200" dirty="0"/>
            </a:br>
            <a:r>
              <a:rPr lang="en-US" sz="2400" dirty="0">
                <a:solidFill>
                  <a:schemeClr val="bg2">
                    <a:lumMod val="75000"/>
                  </a:schemeClr>
                </a:solidFill>
              </a:rPr>
              <a:t>For push-update and push-change-update</a:t>
            </a:r>
            <a:endParaRPr lang="en-US" sz="31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326155" y="1544102"/>
            <a:ext cx="5358571" cy="4823449"/>
          </a:xfrm>
        </p:spPr>
        <p:txBody>
          <a:bodyPr>
            <a:noAutofit/>
          </a:bodyPr>
          <a:lstStyle/>
          <a:p>
            <a:r>
              <a:rPr lang="en-US" sz="1700" dirty="0"/>
              <a:t>When </a:t>
            </a:r>
            <a:r>
              <a:rPr lang="en-US" sz="1700" b="1" dirty="0"/>
              <a:t>NETCONF event notification messages are forwarded from a YANG push receiver to another system</a:t>
            </a:r>
            <a:r>
              <a:rPr lang="en-US" sz="1700" dirty="0"/>
              <a:t>, a message broker or a time series database where the messages are stored, the </a:t>
            </a:r>
            <a:r>
              <a:rPr lang="en-US" sz="1700" b="1" dirty="0"/>
              <a:t>transport context is lost since it is not part of the NETCONF event notification message metadata. </a:t>
            </a:r>
            <a:r>
              <a:rPr lang="en-US" sz="1700" dirty="0"/>
              <a:t>Therefore, the downstream system is unable to associate the message to the publishing process (the exporting router), nor able to detect message loss or reordering. </a:t>
            </a:r>
          </a:p>
          <a:p>
            <a:r>
              <a:rPr lang="en-US" sz="1700" dirty="0">
                <a:hlinkClick r:id="rId3"/>
              </a:rPr>
              <a:t>draft-</a:t>
            </a:r>
            <a:r>
              <a:rPr lang="en-US" sz="1700" dirty="0" err="1">
                <a:hlinkClick r:id="rId3"/>
              </a:rPr>
              <a:t>tgraf</a:t>
            </a:r>
            <a:r>
              <a:rPr lang="en-US" sz="1700" dirty="0">
                <a:hlinkClick r:id="rId3"/>
              </a:rPr>
              <a:t>-netconf-</a:t>
            </a:r>
            <a:r>
              <a:rPr lang="en-US" sz="1700" dirty="0" err="1">
                <a:hlinkClick r:id="rId3"/>
              </a:rPr>
              <a:t>notif</a:t>
            </a:r>
            <a:r>
              <a:rPr lang="en-US" sz="1700" dirty="0">
                <a:hlinkClick r:id="rId3"/>
              </a:rPr>
              <a:t>-sequencing</a:t>
            </a:r>
            <a:r>
              <a:rPr lang="en-US" sz="1700" dirty="0">
                <a:solidFill>
                  <a:srgbClr val="272B30"/>
                </a:solidFill>
              </a:rPr>
              <a:t> extends the NETCONF </a:t>
            </a:r>
            <a:r>
              <a:rPr lang="en-US" sz="1700" dirty="0"/>
              <a:t>notification defined in </a:t>
            </a:r>
            <a:r>
              <a:rPr lang="de-CH" sz="1700" dirty="0">
                <a:hlinkClick r:id="rId4"/>
              </a:rPr>
              <a:t>RFC5277</a:t>
            </a:r>
            <a:r>
              <a:rPr lang="en-US" sz="1700" dirty="0"/>
              <a:t> with:</a:t>
            </a:r>
          </a:p>
          <a:p>
            <a:pPr lvl="1"/>
            <a:r>
              <a:rPr lang="en-US" sz="1700" b="1" dirty="0" err="1"/>
              <a:t>sysName</a:t>
            </a:r>
            <a:r>
              <a:rPr lang="en-US" sz="1700" b="1" dirty="0"/>
              <a:t>:  </a:t>
            </a:r>
            <a:r>
              <a:rPr lang="en-US" sz="1700" dirty="0"/>
              <a:t>Describes the hostname following the '</a:t>
            </a:r>
            <a:r>
              <a:rPr lang="en-US" sz="1700" dirty="0" err="1"/>
              <a:t>sysName</a:t>
            </a:r>
            <a:r>
              <a:rPr lang="en-US" sz="1700" dirty="0"/>
              <a:t>' object definition in </a:t>
            </a:r>
            <a:r>
              <a:rPr lang="en-US" sz="1700" dirty="0">
                <a:hlinkClick r:id="rId5"/>
              </a:rPr>
              <a:t>RFC 1213 </a:t>
            </a:r>
            <a:r>
              <a:rPr lang="en-US" sz="1700" dirty="0"/>
              <a:t>from where the message was published from.</a:t>
            </a:r>
          </a:p>
          <a:p>
            <a:pPr lvl="1"/>
            <a:r>
              <a:rPr lang="en-US" sz="1700" b="1" dirty="0" err="1"/>
              <a:t>sequenceNumber</a:t>
            </a:r>
            <a:r>
              <a:rPr lang="en-US" sz="1700" b="1" dirty="0"/>
              <a:t>:  </a:t>
            </a:r>
            <a:r>
              <a:rPr lang="en-US" sz="1700" dirty="0"/>
              <a:t>Generates a unique sequence number as described in </a:t>
            </a:r>
            <a:r>
              <a:rPr lang="en-US" sz="1700" dirty="0">
                <a:hlinkClick r:id="rId6"/>
              </a:rPr>
              <a:t>RFC 9187</a:t>
            </a:r>
            <a:r>
              <a:rPr lang="en-US" sz="1700" dirty="0"/>
              <a:t> for each published message.</a:t>
            </a:r>
          </a:p>
          <a:p>
            <a:r>
              <a:rPr lang="en-US" sz="1700" b="1" dirty="0">
                <a:solidFill>
                  <a:srgbClr val="FF0000"/>
                </a:solidFill>
              </a:rPr>
              <a:t>Changes in -06: </a:t>
            </a:r>
            <a:r>
              <a:rPr lang="en-US" sz="1700" dirty="0"/>
              <a:t>Defined new NETCONF and YANG-Push notification capabilities and described how a systems discovers them.</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9</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2846556"/>
            <a:ext cx="5512840" cy="3646319"/>
          </a:xfrm>
          <a:prstGeom prst="rect">
            <a:avLst/>
          </a:prstGeom>
          <a:noFill/>
        </p:spPr>
        <p:txBody>
          <a:bodyPr wrap="square">
            <a:spAutoFit/>
          </a:bodyPr>
          <a:lstStyle/>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ietf-yang-push:push-update</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ietf-yp-observation-time:observation-time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"2023-02-04T16:30:09.44Z",</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ietf-yp-observation-time:point-in-time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"current-accounting",</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"datastore-contents":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ietf-interfaces:interfaces</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"interface":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"name": "eth0",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"type":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iana-if-type:ethernetCsmacd</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oper</a:t>
            </a:r>
            <a:r>
              <a:rPr lang="en-US" sz="900" dirty="0">
                <a:effectLst/>
                <a:latin typeface="Courier New" panose="02070309020205020404" pitchFamily="49" charset="0"/>
                <a:ea typeface="Calibri" panose="020F0502020204030204" pitchFamily="34" charset="0"/>
                <a:cs typeface="Courier New" panose="02070309020205020404" pitchFamily="49" charset="0"/>
              </a:rPr>
              <a:t>-status": "up",</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mtu</a:t>
            </a:r>
            <a:r>
              <a:rPr lang="en-US" sz="900" dirty="0">
                <a:effectLst/>
                <a:latin typeface="Courier New" panose="02070309020205020404" pitchFamily="49" charset="0"/>
                <a:ea typeface="Calibri" panose="020F0502020204030204" pitchFamily="34" charset="0"/>
                <a:cs typeface="Courier New" panose="02070309020205020404" pitchFamily="49" charset="0"/>
              </a:rPr>
              <a:t>": 1500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p:txBody>
      </p:sp>
    </p:spTree>
    <p:extLst>
      <p:ext uri="{BB962C8B-B14F-4D97-AF65-F5344CB8AC3E}">
        <p14:creationId xmlns:p14="http://schemas.microsoft.com/office/powerpoint/2010/main" val="19807328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jGcJmkHy1kuiBkQ4fGsf3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3642</Words>
  <Application>Microsoft Office PowerPoint</Application>
  <PresentationFormat>Widescreen</PresentationFormat>
  <Paragraphs>436</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Office Theme</vt:lpstr>
      <vt:lpstr>PowerPoint Presentation</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An Architecture for YANG-Push to Apache Kafka Integration Status, Summary and Next steps</vt:lpstr>
      <vt:lpstr>Address YANG Specification and Integration Gaps Aiming for an automated data processing pipeline</vt:lpstr>
      <vt:lpstr>YANG model for NETCONF Event Notifications Entire YANG-Push messages is modeled in YANG</vt:lpstr>
      <vt:lpstr>Extend Netconf Notifications with Hostname and Sequence Number For push-update and push-change-update</vt:lpstr>
      <vt:lpstr>Extend YANG-Push Notifications with Observation Timestamping For push-update and push-change-update</vt:lpstr>
      <vt:lpstr>Support of Versioning in YANG Notifications Subscription For subscription state change notification messages</vt:lpstr>
      <vt:lpstr>Augmented-by Addition YANG Library Extension</vt:lpstr>
      <vt:lpstr>Validate anydata schema subtree with YANG Library RFC 7950 Extension</vt:lpstr>
      <vt:lpstr>Address YANG Specification and Integration Gaps Aiming for an automated data processing pipeline</vt:lpstr>
      <vt:lpstr>Open Points from IETF 119 Addressed at IETF 120</vt:lpstr>
      <vt:lpstr>Milestones IETF 115 – 120</vt:lpstr>
      <vt:lpstr>YANG-Push Implementation Status IETF 120</vt:lpstr>
      <vt:lpstr>Industry Colaboration On YANG Push to Apache Kafka integration</vt:lpstr>
      <vt:lpstr>PowerPoint Presentation</vt:lpstr>
      <vt:lpstr>YANG model for NETCONF Event Notifications draft-ahuang-netconf-notif-yang-05  - Status and Next Steps</vt:lpstr>
      <vt:lpstr>Extend Netconf Notifications with Hostname and Sequence Number draft-tgraf-netconf-notif-sequencing-06  - Status and Next Steps</vt:lpstr>
      <vt:lpstr>Extend YANG-Push Notifications with Observation Timestamping draft-tgraf-netconf-yang-push-observation-time-02  - Status and Next Steps</vt:lpstr>
      <vt:lpstr>Support of Versioning in YANG Notifications Subscription draft-ietf-netconf-yang-notifications-versioning-04  - Status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261</cp:revision>
  <dcterms:created xsi:type="dcterms:W3CDTF">2019-11-29T14:22:02Z</dcterms:created>
  <dcterms:modified xsi:type="dcterms:W3CDTF">2024-07-24T18:23:21Z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